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9"/>
  </p:notesMasterIdLst>
  <p:sldIdLst>
    <p:sldId id="256"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4" r:id="rId18"/>
    <p:sldId id="275" r:id="rId19"/>
    <p:sldId id="276" r:id="rId20"/>
    <p:sldId id="277" r:id="rId21"/>
    <p:sldId id="278" r:id="rId22"/>
    <p:sldId id="279" r:id="rId23"/>
    <p:sldId id="280" r:id="rId24"/>
    <p:sldId id="281" r:id="rId25"/>
    <p:sldId id="282" r:id="rId26"/>
    <p:sldId id="283" r:id="rId27"/>
    <p:sldId id="284" r:id="rId28"/>
    <p:sldId id="285" r:id="rId29"/>
    <p:sldId id="286" r:id="rId30"/>
    <p:sldId id="287" r:id="rId31"/>
    <p:sldId id="288" r:id="rId32"/>
    <p:sldId id="289" r:id="rId33"/>
    <p:sldId id="290" r:id="rId34"/>
    <p:sldId id="291" r:id="rId35"/>
    <p:sldId id="292" r:id="rId36"/>
    <p:sldId id="293" r:id="rId37"/>
    <p:sldId id="294" r:id="rId38"/>
    <p:sldId id="295" r:id="rId39"/>
    <p:sldId id="296" r:id="rId40"/>
    <p:sldId id="297" r:id="rId41"/>
    <p:sldId id="298" r:id="rId42"/>
    <p:sldId id="299" r:id="rId43"/>
    <p:sldId id="300" r:id="rId44"/>
    <p:sldId id="301" r:id="rId45"/>
    <p:sldId id="302" r:id="rId46"/>
    <p:sldId id="303" r:id="rId47"/>
    <p:sldId id="304" r:id="rId48"/>
    <p:sldId id="305" r:id="rId49"/>
    <p:sldId id="306" r:id="rId50"/>
    <p:sldId id="307" r:id="rId51"/>
    <p:sldId id="308" r:id="rId52"/>
    <p:sldId id="309" r:id="rId53"/>
    <p:sldId id="310" r:id="rId54"/>
    <p:sldId id="311" r:id="rId55"/>
    <p:sldId id="312" r:id="rId56"/>
    <p:sldId id="313" r:id="rId57"/>
    <p:sldId id="314" r:id="rId58"/>
    <p:sldId id="315" r:id="rId59"/>
    <p:sldId id="316" r:id="rId60"/>
    <p:sldId id="317" r:id="rId61"/>
    <p:sldId id="318" r:id="rId62"/>
    <p:sldId id="319" r:id="rId63"/>
    <p:sldId id="320" r:id="rId64"/>
    <p:sldId id="321" r:id="rId65"/>
    <p:sldId id="322" r:id="rId66"/>
    <p:sldId id="323" r:id="rId67"/>
    <p:sldId id="324" r:id="rId68"/>
    <p:sldId id="325" r:id="rId69"/>
    <p:sldId id="326" r:id="rId70"/>
    <p:sldId id="327" r:id="rId71"/>
    <p:sldId id="328" r:id="rId72"/>
    <p:sldId id="329" r:id="rId73"/>
    <p:sldId id="330" r:id="rId74"/>
    <p:sldId id="331" r:id="rId75"/>
    <p:sldId id="332" r:id="rId76"/>
    <p:sldId id="333" r:id="rId77"/>
    <p:sldId id="334" r:id="rId7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avid A. Beck" initials="DAB" lastIdx="1" clrIdx="0">
    <p:extLst/>
  </p:cmAuthor>
  <p:cmAuthor id="2" name="David A. Beck" initials="DAB [2]" lastIdx="1" clrIdx="1">
    <p:extLst/>
  </p:cmAuthor>
  <p:cmAuthor id="3" name="David A. Beck" initials="DAB [2] [2]" lastIdx="1" clrIdx="2">
    <p:extLst/>
  </p:cmAuthor>
  <p:cmAuthor id="4" name="David A. Beck" initials="DAB [3]" lastIdx="1" clrIdx="3">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087"/>
    <p:restoredTop sz="84169"/>
  </p:normalViewPr>
  <p:slideViewPr>
    <p:cSldViewPr snapToGrid="0" snapToObjects="1">
      <p:cViewPr>
        <p:scale>
          <a:sx n="85" d="100"/>
          <a:sy n="85" d="100"/>
        </p:scale>
        <p:origin x="2120" y="31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80" Type="http://schemas.openxmlformats.org/officeDocument/2006/relationships/commentAuthors" Target="commentAuthors.xml"/><Relationship Id="rId81" Type="http://schemas.openxmlformats.org/officeDocument/2006/relationships/presProps" Target="presProps.xml"/><Relationship Id="rId82" Type="http://schemas.openxmlformats.org/officeDocument/2006/relationships/viewProps" Target="viewProps.xml"/><Relationship Id="rId83" Type="http://schemas.openxmlformats.org/officeDocument/2006/relationships/theme" Target="theme/theme1.xml"/><Relationship Id="rId84" Type="http://schemas.openxmlformats.org/officeDocument/2006/relationships/tableStyles" Target="tableStyles.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notesMaster" Target="notesMasters/notesMaster1.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8F62E20-B1AA-3442-B8F1-F4A56998389D}" type="datetimeFigureOut">
              <a:rPr lang="en-US" smtClean="0"/>
              <a:t>4/16/19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0C4E4C1-AC8F-D74E-8D15-CAC414F5A92D}" type="slidenum">
              <a:rPr lang="en-US" smtClean="0"/>
              <a:t>‹#›</a:t>
            </a:fld>
            <a:endParaRPr lang="en-US"/>
          </a:p>
        </p:txBody>
      </p:sp>
    </p:spTree>
    <p:extLst>
      <p:ext uri="{BB962C8B-B14F-4D97-AF65-F5344CB8AC3E}">
        <p14:creationId xmlns:p14="http://schemas.microsoft.com/office/powerpoint/2010/main" val="717042424"/>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0C4E4C1-AC8F-D74E-8D15-CAC414F5A92D}" type="slidenum">
              <a:rPr lang="en-US" smtClean="0"/>
              <a:t>1</a:t>
            </a:fld>
            <a:endParaRPr lang="en-US"/>
          </a:p>
        </p:txBody>
      </p:sp>
    </p:spTree>
    <p:extLst>
      <p:ext uri="{BB962C8B-B14F-4D97-AF65-F5344CB8AC3E}">
        <p14:creationId xmlns:p14="http://schemas.microsoft.com/office/powerpoint/2010/main" val="20728730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13</a:t>
            </a:fld>
            <a:endParaRPr lang="en-US" altLang="en-US" sz="1200"/>
          </a:p>
        </p:txBody>
      </p:sp>
    </p:spTree>
    <p:extLst>
      <p:ext uri="{BB962C8B-B14F-4D97-AF65-F5344CB8AC3E}">
        <p14:creationId xmlns:p14="http://schemas.microsoft.com/office/powerpoint/2010/main" val="10925063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14</a:t>
            </a:fld>
            <a:endParaRPr lang="en-US" altLang="en-US" sz="1200"/>
          </a:p>
        </p:txBody>
      </p:sp>
    </p:spTree>
    <p:extLst>
      <p:ext uri="{BB962C8B-B14F-4D97-AF65-F5344CB8AC3E}">
        <p14:creationId xmlns:p14="http://schemas.microsoft.com/office/powerpoint/2010/main" val="17457493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15</a:t>
            </a:fld>
            <a:endParaRPr lang="en-US" altLang="en-US" sz="1200"/>
          </a:p>
        </p:txBody>
      </p:sp>
    </p:spTree>
    <p:extLst>
      <p:ext uri="{BB962C8B-B14F-4D97-AF65-F5344CB8AC3E}">
        <p14:creationId xmlns:p14="http://schemas.microsoft.com/office/powerpoint/2010/main" val="2705851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16</a:t>
            </a:fld>
            <a:endParaRPr lang="en-US" altLang="en-US" sz="1200"/>
          </a:p>
        </p:txBody>
      </p:sp>
    </p:spTree>
    <p:extLst>
      <p:ext uri="{BB962C8B-B14F-4D97-AF65-F5344CB8AC3E}">
        <p14:creationId xmlns:p14="http://schemas.microsoft.com/office/powerpoint/2010/main" val="2873822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17</a:t>
            </a:fld>
            <a:endParaRPr lang="en-US" altLang="en-US" sz="1200"/>
          </a:p>
        </p:txBody>
      </p:sp>
    </p:spTree>
    <p:extLst>
      <p:ext uri="{BB962C8B-B14F-4D97-AF65-F5344CB8AC3E}">
        <p14:creationId xmlns:p14="http://schemas.microsoft.com/office/powerpoint/2010/main" val="12818616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18</a:t>
            </a:fld>
            <a:endParaRPr lang="en-US" altLang="en-US" sz="1200"/>
          </a:p>
        </p:txBody>
      </p:sp>
    </p:spTree>
    <p:extLst>
      <p:ext uri="{BB962C8B-B14F-4D97-AF65-F5344CB8AC3E}">
        <p14:creationId xmlns:p14="http://schemas.microsoft.com/office/powerpoint/2010/main" val="867172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19</a:t>
            </a:fld>
            <a:endParaRPr lang="en-US" altLang="en-US" sz="1200"/>
          </a:p>
        </p:txBody>
      </p:sp>
    </p:spTree>
    <p:extLst>
      <p:ext uri="{BB962C8B-B14F-4D97-AF65-F5344CB8AC3E}">
        <p14:creationId xmlns:p14="http://schemas.microsoft.com/office/powerpoint/2010/main" val="20839466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20</a:t>
            </a:fld>
            <a:endParaRPr lang="en-US" altLang="en-US" sz="1200"/>
          </a:p>
        </p:txBody>
      </p:sp>
    </p:spTree>
    <p:extLst>
      <p:ext uri="{BB962C8B-B14F-4D97-AF65-F5344CB8AC3E}">
        <p14:creationId xmlns:p14="http://schemas.microsoft.com/office/powerpoint/2010/main" val="14737867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21</a:t>
            </a:fld>
            <a:endParaRPr lang="en-US" altLang="en-US" sz="1200"/>
          </a:p>
        </p:txBody>
      </p:sp>
    </p:spTree>
    <p:extLst>
      <p:ext uri="{BB962C8B-B14F-4D97-AF65-F5344CB8AC3E}">
        <p14:creationId xmlns:p14="http://schemas.microsoft.com/office/powerpoint/2010/main" val="571873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22</a:t>
            </a:fld>
            <a:endParaRPr lang="en-US" altLang="en-US" sz="1200"/>
          </a:p>
        </p:txBody>
      </p:sp>
    </p:spTree>
    <p:extLst>
      <p:ext uri="{BB962C8B-B14F-4D97-AF65-F5344CB8AC3E}">
        <p14:creationId xmlns:p14="http://schemas.microsoft.com/office/powerpoint/2010/main" val="8530477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150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2150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F7C15E22-E647-ED40-B5B3-B9B4E353C89D}" type="slidenum">
              <a:rPr lang="en-US" altLang="en-US" sz="1200"/>
              <a:pPr eaLnBrk="1" hangingPunct="1"/>
              <a:t>5</a:t>
            </a:fld>
            <a:endParaRPr lang="en-US" altLang="en-US" sz="1200"/>
          </a:p>
        </p:txBody>
      </p:sp>
    </p:spTree>
    <p:extLst>
      <p:ext uri="{BB962C8B-B14F-4D97-AF65-F5344CB8AC3E}">
        <p14:creationId xmlns:p14="http://schemas.microsoft.com/office/powerpoint/2010/main" val="171349243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23</a:t>
            </a:fld>
            <a:endParaRPr lang="en-US" altLang="en-US" sz="1200"/>
          </a:p>
        </p:txBody>
      </p:sp>
    </p:spTree>
    <p:extLst>
      <p:ext uri="{BB962C8B-B14F-4D97-AF65-F5344CB8AC3E}">
        <p14:creationId xmlns:p14="http://schemas.microsoft.com/office/powerpoint/2010/main" val="3504743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24</a:t>
            </a:fld>
            <a:endParaRPr lang="en-US" altLang="en-US" sz="1200"/>
          </a:p>
        </p:txBody>
      </p:sp>
    </p:spTree>
    <p:extLst>
      <p:ext uri="{BB962C8B-B14F-4D97-AF65-F5344CB8AC3E}">
        <p14:creationId xmlns:p14="http://schemas.microsoft.com/office/powerpoint/2010/main" val="8703762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25</a:t>
            </a:fld>
            <a:endParaRPr lang="en-US" altLang="en-US" sz="1200"/>
          </a:p>
        </p:txBody>
      </p:sp>
    </p:spTree>
    <p:extLst>
      <p:ext uri="{BB962C8B-B14F-4D97-AF65-F5344CB8AC3E}">
        <p14:creationId xmlns:p14="http://schemas.microsoft.com/office/powerpoint/2010/main" val="10465433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26</a:t>
            </a:fld>
            <a:endParaRPr lang="en-US" altLang="en-US" sz="1200"/>
          </a:p>
        </p:txBody>
      </p:sp>
    </p:spTree>
    <p:extLst>
      <p:ext uri="{BB962C8B-B14F-4D97-AF65-F5344CB8AC3E}">
        <p14:creationId xmlns:p14="http://schemas.microsoft.com/office/powerpoint/2010/main" val="182104206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27</a:t>
            </a:fld>
            <a:endParaRPr lang="en-US" altLang="en-US" sz="1200"/>
          </a:p>
        </p:txBody>
      </p:sp>
    </p:spTree>
    <p:extLst>
      <p:ext uri="{BB962C8B-B14F-4D97-AF65-F5344CB8AC3E}">
        <p14:creationId xmlns:p14="http://schemas.microsoft.com/office/powerpoint/2010/main" val="74252247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30</a:t>
            </a:fld>
            <a:endParaRPr lang="en-US" altLang="en-US" sz="1200"/>
          </a:p>
        </p:txBody>
      </p:sp>
    </p:spTree>
    <p:extLst>
      <p:ext uri="{BB962C8B-B14F-4D97-AF65-F5344CB8AC3E}">
        <p14:creationId xmlns:p14="http://schemas.microsoft.com/office/powerpoint/2010/main" val="176442714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31</a:t>
            </a:fld>
            <a:endParaRPr lang="en-US" altLang="en-US" sz="1200"/>
          </a:p>
        </p:txBody>
      </p:sp>
    </p:spTree>
    <p:extLst>
      <p:ext uri="{BB962C8B-B14F-4D97-AF65-F5344CB8AC3E}">
        <p14:creationId xmlns:p14="http://schemas.microsoft.com/office/powerpoint/2010/main" val="185010843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32</a:t>
            </a:fld>
            <a:endParaRPr lang="en-US" altLang="en-US" sz="1200"/>
          </a:p>
        </p:txBody>
      </p:sp>
    </p:spTree>
    <p:extLst>
      <p:ext uri="{BB962C8B-B14F-4D97-AF65-F5344CB8AC3E}">
        <p14:creationId xmlns:p14="http://schemas.microsoft.com/office/powerpoint/2010/main" val="78364867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33</a:t>
            </a:fld>
            <a:endParaRPr lang="en-US" altLang="en-US" sz="1200"/>
          </a:p>
        </p:txBody>
      </p:sp>
    </p:spTree>
    <p:extLst>
      <p:ext uri="{BB962C8B-B14F-4D97-AF65-F5344CB8AC3E}">
        <p14:creationId xmlns:p14="http://schemas.microsoft.com/office/powerpoint/2010/main" val="168671161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34</a:t>
            </a:fld>
            <a:endParaRPr lang="en-US" altLang="en-US" sz="1200"/>
          </a:p>
        </p:txBody>
      </p:sp>
    </p:spTree>
    <p:extLst>
      <p:ext uri="{BB962C8B-B14F-4D97-AF65-F5344CB8AC3E}">
        <p14:creationId xmlns:p14="http://schemas.microsoft.com/office/powerpoint/2010/main" val="11732489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560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2560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CCE4FF86-447F-154A-B7D4-4A4E2E9A3D65}" type="slidenum">
              <a:rPr lang="en-US" altLang="en-US" sz="1200"/>
              <a:pPr eaLnBrk="1" hangingPunct="1"/>
              <a:t>6</a:t>
            </a:fld>
            <a:endParaRPr lang="en-US" altLang="en-US" sz="1200"/>
          </a:p>
        </p:txBody>
      </p:sp>
    </p:spTree>
    <p:extLst>
      <p:ext uri="{BB962C8B-B14F-4D97-AF65-F5344CB8AC3E}">
        <p14:creationId xmlns:p14="http://schemas.microsoft.com/office/powerpoint/2010/main" val="108519798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35</a:t>
            </a:fld>
            <a:endParaRPr lang="en-US" altLang="en-US" sz="1200"/>
          </a:p>
        </p:txBody>
      </p:sp>
    </p:spTree>
    <p:extLst>
      <p:ext uri="{BB962C8B-B14F-4D97-AF65-F5344CB8AC3E}">
        <p14:creationId xmlns:p14="http://schemas.microsoft.com/office/powerpoint/2010/main" val="193695224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36</a:t>
            </a:fld>
            <a:endParaRPr lang="en-US" altLang="en-US" sz="1200"/>
          </a:p>
        </p:txBody>
      </p:sp>
    </p:spTree>
    <p:extLst>
      <p:ext uri="{BB962C8B-B14F-4D97-AF65-F5344CB8AC3E}">
        <p14:creationId xmlns:p14="http://schemas.microsoft.com/office/powerpoint/2010/main" val="196430854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37</a:t>
            </a:fld>
            <a:endParaRPr lang="en-US" altLang="en-US" sz="1200"/>
          </a:p>
        </p:txBody>
      </p:sp>
    </p:spTree>
    <p:extLst>
      <p:ext uri="{BB962C8B-B14F-4D97-AF65-F5344CB8AC3E}">
        <p14:creationId xmlns:p14="http://schemas.microsoft.com/office/powerpoint/2010/main" val="51544145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38</a:t>
            </a:fld>
            <a:endParaRPr lang="en-US" altLang="en-US" sz="1200"/>
          </a:p>
        </p:txBody>
      </p:sp>
    </p:spTree>
    <p:extLst>
      <p:ext uri="{BB962C8B-B14F-4D97-AF65-F5344CB8AC3E}">
        <p14:creationId xmlns:p14="http://schemas.microsoft.com/office/powerpoint/2010/main" val="64984727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839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839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C870CEBC-3FC6-FD4F-9332-5F45C1205D78}" type="slidenum">
              <a:rPr lang="en-US" altLang="en-US" sz="1200"/>
              <a:pPr eaLnBrk="1" hangingPunct="1"/>
              <a:t>39</a:t>
            </a:fld>
            <a:endParaRPr lang="en-US" altLang="en-US" sz="1200"/>
          </a:p>
        </p:txBody>
      </p:sp>
    </p:spTree>
    <p:extLst>
      <p:ext uri="{BB962C8B-B14F-4D97-AF65-F5344CB8AC3E}">
        <p14:creationId xmlns:p14="http://schemas.microsoft.com/office/powerpoint/2010/main" val="152581944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839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839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C870CEBC-3FC6-FD4F-9332-5F45C1205D78}" type="slidenum">
              <a:rPr lang="en-US" altLang="en-US" sz="1200"/>
              <a:pPr eaLnBrk="1" hangingPunct="1"/>
              <a:t>40</a:t>
            </a:fld>
            <a:endParaRPr lang="en-US" altLang="en-US" sz="1200"/>
          </a:p>
        </p:txBody>
      </p:sp>
    </p:spTree>
    <p:extLst>
      <p:ext uri="{BB962C8B-B14F-4D97-AF65-F5344CB8AC3E}">
        <p14:creationId xmlns:p14="http://schemas.microsoft.com/office/powerpoint/2010/main" val="52279320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7577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7577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EEFD2154-1534-844C-B0E2-C66977BE54EA}" type="slidenum">
              <a:rPr lang="en-US" altLang="en-US" sz="1200"/>
              <a:pPr eaLnBrk="1" hangingPunct="1"/>
              <a:t>41</a:t>
            </a:fld>
            <a:endParaRPr lang="en-US" altLang="en-US" sz="1200"/>
          </a:p>
        </p:txBody>
      </p:sp>
    </p:spTree>
    <p:extLst>
      <p:ext uri="{BB962C8B-B14F-4D97-AF65-F5344CB8AC3E}">
        <p14:creationId xmlns:p14="http://schemas.microsoft.com/office/powerpoint/2010/main" val="96070583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42</a:t>
            </a:fld>
            <a:endParaRPr lang="en-US" altLang="en-US" sz="1200"/>
          </a:p>
        </p:txBody>
      </p:sp>
    </p:spTree>
    <p:extLst>
      <p:ext uri="{BB962C8B-B14F-4D97-AF65-F5344CB8AC3E}">
        <p14:creationId xmlns:p14="http://schemas.microsoft.com/office/powerpoint/2010/main" val="14169627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43</a:t>
            </a:fld>
            <a:endParaRPr lang="en-US" altLang="en-US" sz="1200"/>
          </a:p>
        </p:txBody>
      </p:sp>
    </p:spTree>
    <p:extLst>
      <p:ext uri="{BB962C8B-B14F-4D97-AF65-F5344CB8AC3E}">
        <p14:creationId xmlns:p14="http://schemas.microsoft.com/office/powerpoint/2010/main" val="27439896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44</a:t>
            </a:fld>
            <a:endParaRPr lang="en-US" altLang="en-US" sz="1200"/>
          </a:p>
        </p:txBody>
      </p:sp>
    </p:spTree>
    <p:extLst>
      <p:ext uri="{BB962C8B-B14F-4D97-AF65-F5344CB8AC3E}">
        <p14:creationId xmlns:p14="http://schemas.microsoft.com/office/powerpoint/2010/main" val="1211435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765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2765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83A52BF6-18ED-3746-B9B7-B759BCE86ED9}" type="slidenum">
              <a:rPr lang="en-US" altLang="en-US" sz="1200"/>
              <a:pPr eaLnBrk="1" hangingPunct="1"/>
              <a:t>7</a:t>
            </a:fld>
            <a:endParaRPr lang="en-US" altLang="en-US" sz="1200"/>
          </a:p>
        </p:txBody>
      </p:sp>
    </p:spTree>
    <p:extLst>
      <p:ext uri="{BB962C8B-B14F-4D97-AF65-F5344CB8AC3E}">
        <p14:creationId xmlns:p14="http://schemas.microsoft.com/office/powerpoint/2010/main" val="211877599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45</a:t>
            </a:fld>
            <a:endParaRPr lang="en-US" altLang="en-US" sz="1200"/>
          </a:p>
        </p:txBody>
      </p:sp>
    </p:spTree>
    <p:extLst>
      <p:ext uri="{BB962C8B-B14F-4D97-AF65-F5344CB8AC3E}">
        <p14:creationId xmlns:p14="http://schemas.microsoft.com/office/powerpoint/2010/main" val="205204534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46</a:t>
            </a:fld>
            <a:endParaRPr lang="en-US" altLang="en-US" sz="1200"/>
          </a:p>
        </p:txBody>
      </p:sp>
    </p:spTree>
    <p:extLst>
      <p:ext uri="{BB962C8B-B14F-4D97-AF65-F5344CB8AC3E}">
        <p14:creationId xmlns:p14="http://schemas.microsoft.com/office/powerpoint/2010/main" val="69713617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47</a:t>
            </a:fld>
            <a:endParaRPr lang="en-US" altLang="en-US" sz="1200"/>
          </a:p>
        </p:txBody>
      </p:sp>
    </p:spTree>
    <p:extLst>
      <p:ext uri="{BB962C8B-B14F-4D97-AF65-F5344CB8AC3E}">
        <p14:creationId xmlns:p14="http://schemas.microsoft.com/office/powerpoint/2010/main" val="77856907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48</a:t>
            </a:fld>
            <a:endParaRPr lang="en-US" altLang="en-US" sz="1200"/>
          </a:p>
        </p:txBody>
      </p:sp>
    </p:spTree>
    <p:extLst>
      <p:ext uri="{BB962C8B-B14F-4D97-AF65-F5344CB8AC3E}">
        <p14:creationId xmlns:p14="http://schemas.microsoft.com/office/powerpoint/2010/main" val="37303658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49</a:t>
            </a:fld>
            <a:endParaRPr lang="en-US" altLang="en-US" sz="1200"/>
          </a:p>
        </p:txBody>
      </p:sp>
    </p:spTree>
    <p:extLst>
      <p:ext uri="{BB962C8B-B14F-4D97-AF65-F5344CB8AC3E}">
        <p14:creationId xmlns:p14="http://schemas.microsoft.com/office/powerpoint/2010/main" val="89961958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50</a:t>
            </a:fld>
            <a:endParaRPr lang="en-US" altLang="en-US" sz="1200"/>
          </a:p>
        </p:txBody>
      </p:sp>
    </p:spTree>
    <p:extLst>
      <p:ext uri="{BB962C8B-B14F-4D97-AF65-F5344CB8AC3E}">
        <p14:creationId xmlns:p14="http://schemas.microsoft.com/office/powerpoint/2010/main" val="81856307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3414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3414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E983C0FA-E0E7-7546-9B91-B19C96915B4A}" type="slidenum">
              <a:rPr lang="en-US" altLang="en-US" sz="1200"/>
              <a:pPr eaLnBrk="1" hangingPunct="1"/>
              <a:t>52</a:t>
            </a:fld>
            <a:endParaRPr lang="en-US" altLang="en-US" sz="1200"/>
          </a:p>
        </p:txBody>
      </p:sp>
    </p:spTree>
    <p:extLst>
      <p:ext uri="{BB962C8B-B14F-4D97-AF65-F5344CB8AC3E}">
        <p14:creationId xmlns:p14="http://schemas.microsoft.com/office/powerpoint/2010/main" val="4795792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3414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3414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E983C0FA-E0E7-7546-9B91-B19C96915B4A}" type="slidenum">
              <a:rPr lang="en-US" altLang="en-US" sz="1200"/>
              <a:pPr eaLnBrk="1" hangingPunct="1"/>
              <a:t>53</a:t>
            </a:fld>
            <a:endParaRPr lang="en-US" altLang="en-US" sz="1200"/>
          </a:p>
        </p:txBody>
      </p:sp>
    </p:spTree>
    <p:extLst>
      <p:ext uri="{BB962C8B-B14F-4D97-AF65-F5344CB8AC3E}">
        <p14:creationId xmlns:p14="http://schemas.microsoft.com/office/powerpoint/2010/main" val="24773431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3414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3414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E983C0FA-E0E7-7546-9B91-B19C96915B4A}" type="slidenum">
              <a:rPr lang="en-US" altLang="en-US" sz="1200"/>
              <a:pPr eaLnBrk="1" hangingPunct="1"/>
              <a:t>54</a:t>
            </a:fld>
            <a:endParaRPr lang="en-US" altLang="en-US" sz="1200"/>
          </a:p>
        </p:txBody>
      </p:sp>
    </p:spTree>
    <p:extLst>
      <p:ext uri="{BB962C8B-B14F-4D97-AF65-F5344CB8AC3E}">
        <p14:creationId xmlns:p14="http://schemas.microsoft.com/office/powerpoint/2010/main" val="152626950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3619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3619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BDCDB6FC-4185-6041-9A85-FCA95C68D050}" type="slidenum">
              <a:rPr lang="en-US" altLang="en-US" sz="1200"/>
              <a:pPr eaLnBrk="1" hangingPunct="1"/>
              <a:t>55</a:t>
            </a:fld>
            <a:endParaRPr lang="en-US" altLang="en-US" sz="1200"/>
          </a:p>
        </p:txBody>
      </p:sp>
    </p:spTree>
    <p:extLst>
      <p:ext uri="{BB962C8B-B14F-4D97-AF65-F5344CB8AC3E}">
        <p14:creationId xmlns:p14="http://schemas.microsoft.com/office/powerpoint/2010/main" val="17138319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765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2765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83A52BF6-18ED-3746-B9B7-B759BCE86ED9}" type="slidenum">
              <a:rPr lang="en-US" altLang="en-US" sz="1200"/>
              <a:pPr eaLnBrk="1" hangingPunct="1"/>
              <a:t>8</a:t>
            </a:fld>
            <a:endParaRPr lang="en-US" altLang="en-US" sz="1200"/>
          </a:p>
        </p:txBody>
      </p:sp>
    </p:spTree>
    <p:extLst>
      <p:ext uri="{BB962C8B-B14F-4D97-AF65-F5344CB8AC3E}">
        <p14:creationId xmlns:p14="http://schemas.microsoft.com/office/powerpoint/2010/main" val="148189402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3824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3824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514FCFDD-D987-3346-AB6C-DBF1B87B150E}" type="slidenum">
              <a:rPr lang="en-US" altLang="en-US" sz="1200"/>
              <a:pPr eaLnBrk="1" hangingPunct="1"/>
              <a:t>56</a:t>
            </a:fld>
            <a:endParaRPr lang="en-US" altLang="en-US" sz="1200"/>
          </a:p>
        </p:txBody>
      </p:sp>
    </p:spTree>
    <p:extLst>
      <p:ext uri="{BB962C8B-B14F-4D97-AF65-F5344CB8AC3E}">
        <p14:creationId xmlns:p14="http://schemas.microsoft.com/office/powerpoint/2010/main" val="175876256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8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4029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4029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83BAFE84-FB4B-0441-9D43-3D6344F8F9C4}" type="slidenum">
              <a:rPr lang="en-US" altLang="en-US" sz="1200"/>
              <a:pPr eaLnBrk="1" hangingPunct="1"/>
              <a:t>57</a:t>
            </a:fld>
            <a:endParaRPr lang="en-US" altLang="en-US" sz="1200"/>
          </a:p>
        </p:txBody>
      </p:sp>
    </p:spTree>
    <p:extLst>
      <p:ext uri="{BB962C8B-B14F-4D97-AF65-F5344CB8AC3E}">
        <p14:creationId xmlns:p14="http://schemas.microsoft.com/office/powerpoint/2010/main" val="200183534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423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423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04D9559C-BF20-D74B-BC86-53FC559EFA11}" type="slidenum">
              <a:rPr lang="en-US" altLang="en-US" sz="1200"/>
              <a:pPr eaLnBrk="1" hangingPunct="1"/>
              <a:t>58</a:t>
            </a:fld>
            <a:endParaRPr lang="en-US" altLang="en-US" sz="1200"/>
          </a:p>
        </p:txBody>
      </p:sp>
    </p:spTree>
    <p:extLst>
      <p:ext uri="{BB962C8B-B14F-4D97-AF65-F5344CB8AC3E}">
        <p14:creationId xmlns:p14="http://schemas.microsoft.com/office/powerpoint/2010/main" val="80868718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4438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4438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872E825-FD75-804E-9092-5625A65142EF}" type="slidenum">
              <a:rPr lang="en-US" altLang="en-US" sz="1200"/>
              <a:pPr eaLnBrk="1" hangingPunct="1"/>
              <a:t>59</a:t>
            </a:fld>
            <a:endParaRPr lang="en-US" altLang="en-US" sz="1200"/>
          </a:p>
        </p:txBody>
      </p:sp>
    </p:spTree>
    <p:extLst>
      <p:ext uri="{BB962C8B-B14F-4D97-AF65-F5344CB8AC3E}">
        <p14:creationId xmlns:p14="http://schemas.microsoft.com/office/powerpoint/2010/main" val="131989388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2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5053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5053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D666B397-5E50-3C47-89AD-8EF34665BA32}" type="slidenum">
              <a:rPr lang="en-US" altLang="en-US" sz="1200"/>
              <a:pPr eaLnBrk="1" hangingPunct="1"/>
              <a:t>60</a:t>
            </a:fld>
            <a:endParaRPr lang="en-US" altLang="en-US" sz="1200"/>
          </a:p>
        </p:txBody>
      </p:sp>
    </p:spTree>
    <p:extLst>
      <p:ext uri="{BB962C8B-B14F-4D97-AF65-F5344CB8AC3E}">
        <p14:creationId xmlns:p14="http://schemas.microsoft.com/office/powerpoint/2010/main" val="18264958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5257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5257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98934D39-596B-6542-BAE7-1129415F1A2B}" type="slidenum">
              <a:rPr lang="en-US" altLang="en-US" sz="1200"/>
              <a:pPr eaLnBrk="1" hangingPunct="1"/>
              <a:t>61</a:t>
            </a:fld>
            <a:endParaRPr lang="en-US" altLang="en-US" sz="1200"/>
          </a:p>
        </p:txBody>
      </p:sp>
    </p:spTree>
    <p:extLst>
      <p:ext uri="{BB962C8B-B14F-4D97-AF65-F5344CB8AC3E}">
        <p14:creationId xmlns:p14="http://schemas.microsoft.com/office/powerpoint/2010/main" val="4628658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5462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5462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E1432250-EF0F-2E40-AF12-9E262E57BA5E}" type="slidenum">
              <a:rPr lang="en-US" altLang="en-US" sz="1200"/>
              <a:pPr eaLnBrk="1" hangingPunct="1"/>
              <a:t>62</a:t>
            </a:fld>
            <a:endParaRPr lang="en-US" altLang="en-US" sz="1200"/>
          </a:p>
        </p:txBody>
      </p:sp>
    </p:spTree>
    <p:extLst>
      <p:ext uri="{BB962C8B-B14F-4D97-AF65-F5344CB8AC3E}">
        <p14:creationId xmlns:p14="http://schemas.microsoft.com/office/powerpoint/2010/main" val="188992061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5872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5872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348FE69B-C6B0-5C42-87A7-EA50B1827F48}" type="slidenum">
              <a:rPr lang="en-US" altLang="en-US" sz="1200"/>
              <a:pPr eaLnBrk="1" hangingPunct="1"/>
              <a:t>63</a:t>
            </a:fld>
            <a:endParaRPr lang="en-US" altLang="en-US" sz="1200"/>
          </a:p>
        </p:txBody>
      </p:sp>
    </p:spTree>
    <p:extLst>
      <p:ext uri="{BB962C8B-B14F-4D97-AF65-F5344CB8AC3E}">
        <p14:creationId xmlns:p14="http://schemas.microsoft.com/office/powerpoint/2010/main" val="184229576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60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60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D38D5808-1CE5-8D4A-B887-327B89A78488}" type="slidenum">
              <a:rPr lang="en-US" altLang="en-US" sz="1200"/>
              <a:pPr eaLnBrk="1" hangingPunct="1"/>
              <a:t>64</a:t>
            </a:fld>
            <a:endParaRPr lang="en-US" altLang="en-US" sz="1200"/>
          </a:p>
        </p:txBody>
      </p:sp>
    </p:spTree>
    <p:extLst>
      <p:ext uri="{BB962C8B-B14F-4D97-AF65-F5344CB8AC3E}">
        <p14:creationId xmlns:p14="http://schemas.microsoft.com/office/powerpoint/2010/main" val="165473666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6281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6281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0BAAEC2D-5622-B848-BD5D-F655C461EAC7}" type="slidenum">
              <a:rPr lang="en-US" altLang="en-US" sz="1200"/>
              <a:pPr eaLnBrk="1" hangingPunct="1"/>
              <a:t>65</a:t>
            </a:fld>
            <a:endParaRPr lang="en-US" altLang="en-US" sz="1200"/>
          </a:p>
        </p:txBody>
      </p:sp>
    </p:spTree>
    <p:extLst>
      <p:ext uri="{BB962C8B-B14F-4D97-AF65-F5344CB8AC3E}">
        <p14:creationId xmlns:p14="http://schemas.microsoft.com/office/powerpoint/2010/main" val="15933505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765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2765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83A52BF6-18ED-3746-B9B7-B759BCE86ED9}" type="slidenum">
              <a:rPr lang="en-US" altLang="en-US" sz="1200"/>
              <a:pPr eaLnBrk="1" hangingPunct="1"/>
              <a:t>9</a:t>
            </a:fld>
            <a:endParaRPr lang="en-US" altLang="en-US" sz="1200"/>
          </a:p>
        </p:txBody>
      </p:sp>
    </p:spTree>
    <p:extLst>
      <p:ext uri="{BB962C8B-B14F-4D97-AF65-F5344CB8AC3E}">
        <p14:creationId xmlns:p14="http://schemas.microsoft.com/office/powerpoint/2010/main" val="151545185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6486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ea typeface="ＭＳ Ｐゴシック" charset="-128"/>
              </a:rPr>
              <a:t>Use a constant for the value 3.5</a:t>
            </a:r>
          </a:p>
          <a:p>
            <a:endParaRPr lang="en-US" altLang="en-US">
              <a:ea typeface="ＭＳ Ｐゴシック" charset="-128"/>
            </a:endParaRPr>
          </a:p>
        </p:txBody>
      </p:sp>
      <p:sp>
        <p:nvSpPr>
          <p:cNvPr id="16486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7DAA173A-B873-6146-8FDC-C2BFD8E49401}" type="slidenum">
              <a:rPr lang="en-US" altLang="en-US" sz="1200"/>
              <a:pPr eaLnBrk="1" hangingPunct="1"/>
              <a:t>66</a:t>
            </a:fld>
            <a:endParaRPr lang="en-US" altLang="en-US" sz="1200"/>
          </a:p>
        </p:txBody>
      </p:sp>
    </p:spTree>
    <p:extLst>
      <p:ext uri="{BB962C8B-B14F-4D97-AF65-F5344CB8AC3E}">
        <p14:creationId xmlns:p14="http://schemas.microsoft.com/office/powerpoint/2010/main" val="52005262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669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669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7DA18FE9-7DB5-A548-AB47-17ED87BFCE8A}" type="slidenum">
              <a:rPr lang="en-US" altLang="en-US" sz="1200"/>
              <a:pPr eaLnBrk="1" hangingPunct="1"/>
              <a:t>67</a:t>
            </a:fld>
            <a:endParaRPr lang="en-US" altLang="en-US" sz="1200"/>
          </a:p>
        </p:txBody>
      </p:sp>
    </p:spTree>
    <p:extLst>
      <p:ext uri="{BB962C8B-B14F-4D97-AF65-F5344CB8AC3E}">
        <p14:creationId xmlns:p14="http://schemas.microsoft.com/office/powerpoint/2010/main" val="115255153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6896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6896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D701F6-CAC4-2D4A-AB4E-0D5269B743F2}" type="slidenum">
              <a:rPr lang="en-US" altLang="en-US" sz="1200"/>
              <a:pPr eaLnBrk="1" hangingPunct="1"/>
              <a:t>68</a:t>
            </a:fld>
            <a:endParaRPr lang="en-US" altLang="en-US" sz="1200"/>
          </a:p>
        </p:txBody>
      </p:sp>
    </p:spTree>
    <p:extLst>
      <p:ext uri="{BB962C8B-B14F-4D97-AF65-F5344CB8AC3E}">
        <p14:creationId xmlns:p14="http://schemas.microsoft.com/office/powerpoint/2010/main" val="192841160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0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7101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7101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CDB4C471-19D7-7449-B9C4-0E8602501B58}" type="slidenum">
              <a:rPr lang="en-US" altLang="en-US" sz="1200"/>
              <a:pPr eaLnBrk="1" hangingPunct="1"/>
              <a:t>69</a:t>
            </a:fld>
            <a:endParaRPr lang="en-US" altLang="en-US" sz="1200"/>
          </a:p>
        </p:txBody>
      </p:sp>
    </p:spTree>
    <p:extLst>
      <p:ext uri="{BB962C8B-B14F-4D97-AF65-F5344CB8AC3E}">
        <p14:creationId xmlns:p14="http://schemas.microsoft.com/office/powerpoint/2010/main" val="106004998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0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7101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7101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CDB4C471-19D7-7449-B9C4-0E8602501B58}" type="slidenum">
              <a:rPr lang="en-US" altLang="en-US" sz="1200"/>
              <a:pPr eaLnBrk="1" hangingPunct="1"/>
              <a:t>70</a:t>
            </a:fld>
            <a:endParaRPr lang="en-US" altLang="en-US" sz="1200"/>
          </a:p>
        </p:txBody>
      </p:sp>
    </p:spTree>
    <p:extLst>
      <p:ext uri="{BB962C8B-B14F-4D97-AF65-F5344CB8AC3E}">
        <p14:creationId xmlns:p14="http://schemas.microsoft.com/office/powerpoint/2010/main" val="159495740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7305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7305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4323908C-E3FF-CE4F-994E-E278EB3FBFC4}" type="slidenum">
              <a:rPr lang="en-US" altLang="en-US" sz="1200"/>
              <a:pPr eaLnBrk="1" hangingPunct="1"/>
              <a:t>71</a:t>
            </a:fld>
            <a:endParaRPr lang="en-US" altLang="en-US" sz="1200"/>
          </a:p>
        </p:txBody>
      </p:sp>
    </p:spTree>
    <p:extLst>
      <p:ext uri="{BB962C8B-B14F-4D97-AF65-F5344CB8AC3E}">
        <p14:creationId xmlns:p14="http://schemas.microsoft.com/office/powerpoint/2010/main" val="180743140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7305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7305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4323908C-E3FF-CE4F-994E-E278EB3FBFC4}" type="slidenum">
              <a:rPr lang="en-US" altLang="en-US" sz="1200"/>
              <a:pPr eaLnBrk="1" hangingPunct="1"/>
              <a:t>72</a:t>
            </a:fld>
            <a:endParaRPr lang="en-US" altLang="en-US" sz="1200"/>
          </a:p>
        </p:txBody>
      </p:sp>
    </p:spTree>
    <p:extLst>
      <p:ext uri="{BB962C8B-B14F-4D97-AF65-F5344CB8AC3E}">
        <p14:creationId xmlns:p14="http://schemas.microsoft.com/office/powerpoint/2010/main" val="180298848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7305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7305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4323908C-E3FF-CE4F-994E-E278EB3FBFC4}" type="slidenum">
              <a:rPr lang="en-US" altLang="en-US" sz="1200"/>
              <a:pPr eaLnBrk="1" hangingPunct="1"/>
              <a:t>73</a:t>
            </a:fld>
            <a:endParaRPr lang="en-US" altLang="en-US" sz="1200"/>
          </a:p>
        </p:txBody>
      </p:sp>
    </p:spTree>
    <p:extLst>
      <p:ext uri="{BB962C8B-B14F-4D97-AF65-F5344CB8AC3E}">
        <p14:creationId xmlns:p14="http://schemas.microsoft.com/office/powerpoint/2010/main" val="208281196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7305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7305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4323908C-E3FF-CE4F-994E-E278EB3FBFC4}" type="slidenum">
              <a:rPr lang="en-US" altLang="en-US" sz="1200"/>
              <a:pPr eaLnBrk="1" hangingPunct="1"/>
              <a:t>74</a:t>
            </a:fld>
            <a:endParaRPr lang="en-US" altLang="en-US" sz="1200"/>
          </a:p>
        </p:txBody>
      </p:sp>
    </p:spTree>
    <p:extLst>
      <p:ext uri="{BB962C8B-B14F-4D97-AF65-F5344CB8AC3E}">
        <p14:creationId xmlns:p14="http://schemas.microsoft.com/office/powerpoint/2010/main" val="27006662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7305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7305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4323908C-E3FF-CE4F-994E-E278EB3FBFC4}" type="slidenum">
              <a:rPr lang="en-US" altLang="en-US" sz="1200"/>
              <a:pPr eaLnBrk="1" hangingPunct="1"/>
              <a:t>75</a:t>
            </a:fld>
            <a:endParaRPr lang="en-US" altLang="en-US" sz="1200"/>
          </a:p>
        </p:txBody>
      </p:sp>
    </p:spTree>
    <p:extLst>
      <p:ext uri="{BB962C8B-B14F-4D97-AF65-F5344CB8AC3E}">
        <p14:creationId xmlns:p14="http://schemas.microsoft.com/office/powerpoint/2010/main" val="20994632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765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2765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83A52BF6-18ED-3746-B9B7-B759BCE86ED9}" type="slidenum">
              <a:rPr lang="en-US" altLang="en-US" sz="1200"/>
              <a:pPr eaLnBrk="1" hangingPunct="1"/>
              <a:t>10</a:t>
            </a:fld>
            <a:endParaRPr lang="en-US" altLang="en-US" sz="1200"/>
          </a:p>
        </p:txBody>
      </p:sp>
    </p:spTree>
    <p:extLst>
      <p:ext uri="{BB962C8B-B14F-4D97-AF65-F5344CB8AC3E}">
        <p14:creationId xmlns:p14="http://schemas.microsoft.com/office/powerpoint/2010/main" val="94225494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7305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7305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4323908C-E3FF-CE4F-994E-E278EB3FBFC4}" type="slidenum">
              <a:rPr lang="en-US" altLang="en-US" sz="1200"/>
              <a:pPr eaLnBrk="1" hangingPunct="1"/>
              <a:t>76</a:t>
            </a:fld>
            <a:endParaRPr lang="en-US" altLang="en-US" sz="1200"/>
          </a:p>
        </p:txBody>
      </p:sp>
    </p:spTree>
    <p:extLst>
      <p:ext uri="{BB962C8B-B14F-4D97-AF65-F5344CB8AC3E}">
        <p14:creationId xmlns:p14="http://schemas.microsoft.com/office/powerpoint/2010/main" val="75112574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7305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7305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4323908C-E3FF-CE4F-994E-E278EB3FBFC4}" type="slidenum">
              <a:rPr lang="en-US" altLang="en-US" sz="1200"/>
              <a:pPr eaLnBrk="1" hangingPunct="1"/>
              <a:t>77</a:t>
            </a:fld>
            <a:endParaRPr lang="en-US" altLang="en-US" sz="1200"/>
          </a:p>
        </p:txBody>
      </p:sp>
    </p:spTree>
    <p:extLst>
      <p:ext uri="{BB962C8B-B14F-4D97-AF65-F5344CB8AC3E}">
        <p14:creationId xmlns:p14="http://schemas.microsoft.com/office/powerpoint/2010/main" val="12638730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11</a:t>
            </a:fld>
            <a:endParaRPr lang="en-US" altLang="en-US" sz="1200"/>
          </a:p>
        </p:txBody>
      </p:sp>
    </p:spTree>
    <p:extLst>
      <p:ext uri="{BB962C8B-B14F-4D97-AF65-F5344CB8AC3E}">
        <p14:creationId xmlns:p14="http://schemas.microsoft.com/office/powerpoint/2010/main" val="12784750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12</a:t>
            </a:fld>
            <a:endParaRPr lang="en-US" altLang="en-US" sz="1200"/>
          </a:p>
        </p:txBody>
      </p:sp>
    </p:spTree>
    <p:extLst>
      <p:ext uri="{BB962C8B-B14F-4D97-AF65-F5344CB8AC3E}">
        <p14:creationId xmlns:p14="http://schemas.microsoft.com/office/powerpoint/2010/main" val="16043264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Tree>
    <p:extLst>
      <p:ext uri="{BB962C8B-B14F-4D97-AF65-F5344CB8AC3E}">
        <p14:creationId xmlns:p14="http://schemas.microsoft.com/office/powerpoint/2010/main" val="39593713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1126091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2459918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1598543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Tree>
    <p:extLst>
      <p:ext uri="{BB962C8B-B14F-4D97-AF65-F5344CB8AC3E}">
        <p14:creationId xmlns:p14="http://schemas.microsoft.com/office/powerpoint/2010/main" val="6815077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0673040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1782638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2200266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798953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34814201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1669461829"/>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png"/><Relationship Id="rId14"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2966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505717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7" name="Picture 6"/>
          <p:cNvPicPr>
            <a:picLocks noChangeAspect="1"/>
          </p:cNvPicPr>
          <p:nvPr userDrawn="1"/>
        </p:nvPicPr>
        <p:blipFill>
          <a:blip r:embed="rId13"/>
          <a:stretch>
            <a:fillRect/>
          </a:stretch>
        </p:blipFill>
        <p:spPr>
          <a:xfrm>
            <a:off x="0" y="274638"/>
            <a:ext cx="965200" cy="952500"/>
          </a:xfrm>
          <a:prstGeom prst="rect">
            <a:avLst/>
          </a:prstGeom>
        </p:spPr>
      </p:pic>
      <p:pic>
        <p:nvPicPr>
          <p:cNvPr id="8" name="Picture 7"/>
          <p:cNvPicPr>
            <a:picLocks noChangeAspect="1"/>
          </p:cNvPicPr>
          <p:nvPr userDrawn="1"/>
        </p:nvPicPr>
        <p:blipFill>
          <a:blip r:embed="rId14"/>
          <a:stretch>
            <a:fillRect/>
          </a:stretch>
        </p:blipFill>
        <p:spPr>
          <a:xfrm>
            <a:off x="8248650" y="274638"/>
            <a:ext cx="876300" cy="967282"/>
          </a:xfrm>
          <a:prstGeom prst="rect">
            <a:avLst/>
          </a:prstGeom>
        </p:spPr>
      </p:pic>
      <p:sp>
        <p:nvSpPr>
          <p:cNvPr id="11" name="Rectangle 10"/>
          <p:cNvSpPr/>
          <p:nvPr userDrawn="1"/>
        </p:nvSpPr>
        <p:spPr>
          <a:xfrm>
            <a:off x="228600" y="1300554"/>
            <a:ext cx="8705850" cy="107950"/>
          </a:xfrm>
          <a:prstGeom prst="rect">
            <a:avLst/>
          </a:prstGeom>
          <a:gradFill flip="none" rotWithShape="1">
            <a:gsLst>
              <a:gs pos="0">
                <a:srgbClr val="599BD1"/>
              </a:gs>
              <a:gs pos="100000">
                <a:srgbClr val="9BBB59"/>
              </a:gs>
              <a:gs pos="50000">
                <a:srgbClr val="E58B43"/>
              </a:gs>
              <a:gs pos="60000">
                <a:srgbClr val="FFC824"/>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a:p>
        </p:txBody>
      </p:sp>
    </p:spTree>
    <p:extLst>
      <p:ext uri="{BB962C8B-B14F-4D97-AF65-F5344CB8AC3E}">
        <p14:creationId xmlns:p14="http://schemas.microsoft.com/office/powerpoint/2010/main" val="40628667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hyperlink" Target="http://www.pylint.org/" TargetMode="External"/><Relationship Id="rId4" Type="http://schemas.openxmlformats.org/officeDocument/2006/relationships/hyperlink" Target="http://citeseerx.ist.psu.edu/viewdoc/summary?doi=10.1.1.56.1841" TargetMode="External"/><Relationship Id="rId5" Type="http://schemas.openxmlformats.org/officeDocument/2006/relationships/image" Target="../media/image5.tiff"/><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6.tiff"/></Relationships>
</file>

<file path=ppt/slides/_rels/slide13.xml.rels><?xml version="1.0" encoding="UTF-8" standalone="yes"?>
<Relationships xmlns="http://schemas.openxmlformats.org/package/2006/relationships"><Relationship Id="rId3" Type="http://schemas.openxmlformats.org/officeDocument/2006/relationships/image" Target="../media/image7.tiff"/><Relationship Id="rId4" Type="http://schemas.openxmlformats.org/officeDocument/2006/relationships/image" Target="../media/image8.tiff"/><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4.xml.rels><?xml version="1.0" encoding="UTF-8" standalone="yes"?>
<Relationships xmlns="http://schemas.openxmlformats.org/package/2006/relationships"><Relationship Id="rId3" Type="http://schemas.openxmlformats.org/officeDocument/2006/relationships/image" Target="../media/image9.tiff"/><Relationship Id="rId4" Type="http://schemas.openxmlformats.org/officeDocument/2006/relationships/image" Target="../media/image10.tiff"/><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1.tif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2.tif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3.tif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4.tif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5.tif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3.xml.rels><?xml version="1.0" encoding="UTF-8" standalone="yes"?>
<Relationships xmlns="http://schemas.openxmlformats.org/package/2006/relationships"><Relationship Id="rId3" Type="http://schemas.openxmlformats.org/officeDocument/2006/relationships/image" Target="../media/image16.tiff"/><Relationship Id="rId4" Type="http://schemas.openxmlformats.org/officeDocument/2006/relationships/image" Target="../media/image17.tiff"/><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4.xml.rels><?xml version="1.0" encoding="UTF-8" standalone="yes"?>
<Relationships xmlns="http://schemas.openxmlformats.org/package/2006/relationships"><Relationship Id="rId3" Type="http://schemas.openxmlformats.org/officeDocument/2006/relationships/image" Target="../media/image18.tiff"/><Relationship Id="rId4" Type="http://schemas.openxmlformats.org/officeDocument/2006/relationships/image" Target="../media/image19.tiff"/><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0.tif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1.tif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2.tif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29.xml.rels><?xml version="1.0" encoding="UTF-8" standalone="yes"?>
<Relationships xmlns="http://schemas.openxmlformats.org/package/2006/relationships"><Relationship Id="rId3" Type="http://schemas.openxmlformats.org/officeDocument/2006/relationships/image" Target="../media/image23.tiff"/><Relationship Id="rId4" Type="http://schemas.openxmlformats.org/officeDocument/2006/relationships/image" Target="../media/image24.tiff"/><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2.tif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2.tif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25.tif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26.tif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7.xml.rels><?xml version="1.0" encoding="UTF-8" standalone="yes"?>
<Relationships xmlns="http://schemas.openxmlformats.org/package/2006/relationships"><Relationship Id="rId3" Type="http://schemas.openxmlformats.org/officeDocument/2006/relationships/image" Target="../media/image27.tiff"/><Relationship Id="rId4" Type="http://schemas.openxmlformats.org/officeDocument/2006/relationships/hyperlink" Target="https://goo.gl/o57K7g" TargetMode="External"/><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28.tif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2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image" Target="../media/image30.tiff"/><Relationship Id="rId4" Type="http://schemas.openxmlformats.org/officeDocument/2006/relationships/image" Target="../media/image31.tiff"/><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43.xml.rels><?xml version="1.0" encoding="UTF-8" standalone="yes"?>
<Relationships xmlns="http://schemas.openxmlformats.org/package/2006/relationships"><Relationship Id="rId3" Type="http://schemas.openxmlformats.org/officeDocument/2006/relationships/image" Target="../media/image32.tiff"/><Relationship Id="rId4" Type="http://schemas.openxmlformats.org/officeDocument/2006/relationships/image" Target="../media/image14.tiff"/><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22.tiff"/></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33.tiff"/></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34.tiff"/></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35.tiff"/></Relationships>
</file>

<file path=ppt/slides/_rels/slide48.xml.rels><?xml version="1.0" encoding="UTF-8" standalone="yes"?>
<Relationships xmlns="http://schemas.openxmlformats.org/package/2006/relationships"><Relationship Id="rId3" Type="http://schemas.openxmlformats.org/officeDocument/2006/relationships/hyperlink" Target="https://www.python.org/dev/peps/pep-0008/#id46" TargetMode="External"/><Relationship Id="rId4" Type="http://schemas.openxmlformats.org/officeDocument/2006/relationships/image" Target="../media/image36.tiff"/><Relationship Id="rId5" Type="http://schemas.openxmlformats.org/officeDocument/2006/relationships/image" Target="../media/image37.tiff"/><Relationship Id="rId6" Type="http://schemas.openxmlformats.org/officeDocument/2006/relationships/image" Target="../media/image38.tiff"/><Relationship Id="rId7" Type="http://schemas.openxmlformats.org/officeDocument/2006/relationships/image" Target="../media/image39.tiff"/><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40.tif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40.tiff"/></Relationships>
</file>

<file path=ppt/slides/_rels/slide51.xml.rels><?xml version="1.0" encoding="UTF-8" standalone="yes"?>
<Relationships xmlns="http://schemas.openxmlformats.org/package/2006/relationships"><Relationship Id="rId3" Type="http://schemas.openxmlformats.org/officeDocument/2006/relationships/image" Target="../media/image41.png"/><Relationship Id="rId4" Type="http://schemas.openxmlformats.org/officeDocument/2006/relationships/image" Target="../media/image42.png"/><Relationship Id="rId1" Type="http://schemas.openxmlformats.org/officeDocument/2006/relationships/slideLayout" Target="../slideLayouts/slideLayout6.xml"/><Relationship Id="rId2" Type="http://schemas.openxmlformats.org/officeDocument/2006/relationships/image" Target="../media/image4.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hyperlink" Target="http://dillinger.io/" TargetMode="Externa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hyperlink" Target="https://github.com/kallisons/NOAH_LSM_Mussel_v2.0" TargetMode="Externa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hyperlink" Target="http://stackoverflow.com/questions/184618/what-is-the-best-comment-in-source-code-you-have-ever-encountered" TargetMode="Externa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43.png"/></Relationships>
</file>

<file path=ppt/slides/_rels/slide58.xml.rels><?xml version="1.0" encoding="UTF-8" standalone="yes"?>
<Relationships xmlns="http://schemas.openxmlformats.org/package/2006/relationships"><Relationship Id="rId3" Type="http://schemas.openxmlformats.org/officeDocument/2006/relationships/image" Target="../media/image44.png"/><Relationship Id="rId4" Type="http://schemas.openxmlformats.org/officeDocument/2006/relationships/image" Target="../media/image45.png"/><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46.tiff"/></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47.tiff"/></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48.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image" Target="../media/image49.tiff"/></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50.tiff"/></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image" Target="../media/image50.tiff"/></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image" Target="../media/image51.tiff"/></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image" Target="../media/image52.tif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 Id="rId3" Type="http://schemas.openxmlformats.org/officeDocument/2006/relationships/image" Target="../media/image3.png"/></Relationships>
</file>

<file path=ppt/slides/_rels/slide71.xml.rels><?xml version="1.0" encoding="UTF-8" standalone="yes"?>
<Relationships xmlns="http://schemas.openxmlformats.org/package/2006/relationships"><Relationship Id="rId3" Type="http://schemas.openxmlformats.org/officeDocument/2006/relationships/hyperlink" Target="https://www.python.org/dev/peps/pep-0257/" TargetMode="External"/><Relationship Id="rId4" Type="http://schemas.openxmlformats.org/officeDocument/2006/relationships/image" Target="../media/image53.tiff"/><Relationship Id="rId1" Type="http://schemas.openxmlformats.org/officeDocument/2006/relationships/slideLayout" Target="../slideLayouts/slideLayout2.xml"/><Relationship Id="rId2" Type="http://schemas.openxmlformats.org/officeDocument/2006/relationships/notesSlide" Target="../notesSlides/notesSlide65.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 Id="rId3" Type="http://schemas.openxmlformats.org/officeDocument/2006/relationships/image" Target="../media/image54.tiff"/></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 Id="rId3" Type="http://schemas.openxmlformats.org/officeDocument/2006/relationships/image" Target="../media/image55.tiff"/></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 Id="rId3" Type="http://schemas.openxmlformats.org/officeDocument/2006/relationships/image" Target="../media/image56.tiff"/></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 Id="rId3" Type="http://schemas.openxmlformats.org/officeDocument/2006/relationships/hyperlink" Target="https://github.com/numpy/numpy/blob/master/numpy/__init__.py" TargetMode="Externa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 Id="rId3" Type="http://schemas.openxmlformats.org/officeDocument/2006/relationships/hyperlink" Target="https://github.com/scikit-learn/scikit-learn/blob/master/sklearn/cluster/dbscan_.py"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PyCQA/pycodestyle" TargetMode="External"/><Relationship Id="rId4" Type="http://schemas.openxmlformats.org/officeDocument/2006/relationships/hyperlink" Target="http://flake8.pycqa.org/en/latest/" TargetMode="External"/><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28600" y="3282846"/>
            <a:ext cx="8705850" cy="3127553"/>
          </a:xfrm>
        </p:spPr>
        <p:txBody>
          <a:bodyPr>
            <a:normAutofit fontScale="92500"/>
          </a:bodyPr>
          <a:lstStyle/>
          <a:p>
            <a:pPr>
              <a:spcBef>
                <a:spcPts val="800"/>
              </a:spcBef>
              <a:buSzPct val="100000"/>
            </a:pPr>
            <a:r>
              <a:rPr lang="en-US" altLang="x-none" dirty="0">
                <a:solidFill>
                  <a:schemeClr val="tx1"/>
                </a:solidFill>
                <a:latin typeface="Calibri" charset="0"/>
              </a:rPr>
              <a:t>David Beck</a:t>
            </a:r>
            <a:r>
              <a:rPr lang="en-US" altLang="x-none" baseline="30000" dirty="0">
                <a:solidFill>
                  <a:schemeClr val="tx1"/>
                </a:solidFill>
                <a:latin typeface="Calibri" charset="0"/>
              </a:rPr>
              <a:t>1,2</a:t>
            </a:r>
            <a:r>
              <a:rPr lang="en-US" altLang="x-none" dirty="0">
                <a:solidFill>
                  <a:schemeClr val="tx1"/>
                </a:solidFill>
                <a:latin typeface="Calibri" charset="0"/>
              </a:rPr>
              <a:t>, Joseph Hellerstein</a:t>
            </a:r>
            <a:r>
              <a:rPr lang="en-US" altLang="x-none" baseline="30000" dirty="0">
                <a:solidFill>
                  <a:schemeClr val="tx1"/>
                </a:solidFill>
                <a:latin typeface="Calibri" charset="0"/>
              </a:rPr>
              <a:t>1,3</a:t>
            </a:r>
            <a:r>
              <a:rPr lang="en-US" altLang="x-none" dirty="0">
                <a:solidFill>
                  <a:schemeClr val="tx1"/>
                </a:solidFill>
                <a:latin typeface="Calibri" charset="0"/>
              </a:rPr>
              <a:t>, </a:t>
            </a:r>
            <a:r>
              <a:rPr lang="en-US" altLang="x-none" dirty="0" err="1" smtClean="0">
                <a:solidFill>
                  <a:schemeClr val="tx1"/>
                </a:solidFill>
                <a:latin typeface="Calibri" charset="0"/>
              </a:rPr>
              <a:t>Bernease</a:t>
            </a:r>
            <a:r>
              <a:rPr lang="en-US" altLang="x-none" dirty="0" smtClean="0">
                <a:solidFill>
                  <a:schemeClr val="tx1"/>
                </a:solidFill>
                <a:latin typeface="Calibri" charset="0"/>
              </a:rPr>
              <a:t> Herman</a:t>
            </a:r>
            <a:r>
              <a:rPr lang="en-US" altLang="x-none" baseline="30000" dirty="0" smtClean="0">
                <a:solidFill>
                  <a:schemeClr val="tx1"/>
                </a:solidFill>
                <a:latin typeface="Calibri" charset="0"/>
              </a:rPr>
              <a:t>1</a:t>
            </a:r>
            <a:endParaRPr lang="en-US" altLang="x-none" baseline="30000" dirty="0">
              <a:solidFill>
                <a:schemeClr val="tx1"/>
              </a:solidFill>
              <a:latin typeface="Calibri" charset="0"/>
            </a:endParaRPr>
          </a:p>
          <a:p>
            <a:pPr>
              <a:spcBef>
                <a:spcPts val="800"/>
              </a:spcBef>
              <a:buSzPct val="100000"/>
            </a:pPr>
            <a:r>
              <a:rPr lang="en-US" altLang="x-none" sz="2400" baseline="30000" dirty="0" smtClean="0">
                <a:solidFill>
                  <a:schemeClr val="tx1"/>
                </a:solidFill>
                <a:latin typeface="Calibri" charset="0"/>
              </a:rPr>
              <a:t>1</a:t>
            </a:r>
            <a:r>
              <a:rPr lang="en-US" altLang="x-none" sz="2400" dirty="0" smtClean="0">
                <a:solidFill>
                  <a:schemeClr val="tx1"/>
                </a:solidFill>
                <a:latin typeface="Calibri" charset="0"/>
              </a:rPr>
              <a:t>eScience </a:t>
            </a:r>
            <a:r>
              <a:rPr lang="en-US" altLang="x-none" sz="2400" dirty="0">
                <a:solidFill>
                  <a:schemeClr val="tx1"/>
                </a:solidFill>
                <a:latin typeface="Calibri" charset="0"/>
              </a:rPr>
              <a:t>Institute</a:t>
            </a:r>
          </a:p>
          <a:p>
            <a:pPr>
              <a:spcBef>
                <a:spcPts val="800"/>
              </a:spcBef>
              <a:buSzPct val="100000"/>
            </a:pPr>
            <a:r>
              <a:rPr lang="en-US" altLang="x-none" sz="2400" baseline="30000" dirty="0">
                <a:solidFill>
                  <a:schemeClr val="tx1"/>
                </a:solidFill>
                <a:latin typeface="Calibri" charset="0"/>
              </a:rPr>
              <a:t>2</a:t>
            </a:r>
            <a:r>
              <a:rPr lang="en-US" altLang="x-none" sz="2400" dirty="0">
                <a:solidFill>
                  <a:schemeClr val="tx1"/>
                </a:solidFill>
                <a:latin typeface="Calibri" charset="0"/>
              </a:rPr>
              <a:t>Chemical </a:t>
            </a:r>
            <a:r>
              <a:rPr lang="en-US" altLang="x-none" sz="2400" dirty="0" smtClean="0">
                <a:solidFill>
                  <a:schemeClr val="tx1"/>
                </a:solidFill>
                <a:latin typeface="Calibri" charset="0"/>
              </a:rPr>
              <a:t>Engineering</a:t>
            </a:r>
            <a:endParaRPr lang="en-US" altLang="x-none" sz="2400" dirty="0">
              <a:solidFill>
                <a:schemeClr val="tx1"/>
              </a:solidFill>
              <a:latin typeface="Calibri" charset="0"/>
            </a:endParaRPr>
          </a:p>
          <a:p>
            <a:pPr>
              <a:spcBef>
                <a:spcPts val="800"/>
              </a:spcBef>
              <a:buSzPct val="100000"/>
            </a:pPr>
            <a:r>
              <a:rPr lang="en-US" altLang="x-none" sz="2400" baseline="30000" dirty="0" smtClean="0">
                <a:solidFill>
                  <a:schemeClr val="tx1"/>
                </a:solidFill>
                <a:latin typeface="Calibri" charset="0"/>
              </a:rPr>
              <a:t>3</a:t>
            </a:r>
            <a:r>
              <a:rPr lang="en-US" altLang="x-none" sz="2400" dirty="0" smtClean="0">
                <a:solidFill>
                  <a:schemeClr val="tx1"/>
                </a:solidFill>
                <a:latin typeface="Calibri" charset="0"/>
              </a:rPr>
              <a:t>Computer Science</a:t>
            </a:r>
            <a:endParaRPr lang="en-US" altLang="x-none" sz="2400" dirty="0">
              <a:solidFill>
                <a:schemeClr val="tx1"/>
              </a:solidFill>
              <a:latin typeface="Calibri" charset="0"/>
            </a:endParaRPr>
          </a:p>
          <a:p>
            <a:pPr>
              <a:spcBef>
                <a:spcPts val="800"/>
              </a:spcBef>
              <a:buSzPct val="100000"/>
            </a:pPr>
            <a:r>
              <a:rPr lang="en-US" altLang="x-none" dirty="0" smtClean="0">
                <a:solidFill>
                  <a:schemeClr val="tx1"/>
                </a:solidFill>
                <a:latin typeface="Calibri" charset="0"/>
              </a:rPr>
              <a:t>University </a:t>
            </a:r>
            <a:r>
              <a:rPr lang="en-US" altLang="x-none" dirty="0">
                <a:solidFill>
                  <a:schemeClr val="tx1"/>
                </a:solidFill>
                <a:latin typeface="Calibri" charset="0"/>
              </a:rPr>
              <a:t>of Washington</a:t>
            </a:r>
          </a:p>
          <a:p>
            <a:pPr>
              <a:spcBef>
                <a:spcPts val="800"/>
              </a:spcBef>
              <a:buSzPct val="100000"/>
            </a:pPr>
            <a:r>
              <a:rPr lang="en-US" altLang="x-none" dirty="0" smtClean="0">
                <a:solidFill>
                  <a:schemeClr val="tx1"/>
                </a:solidFill>
                <a:latin typeface="Calibri" charset="0"/>
              </a:rPr>
              <a:t>April 16, 2019</a:t>
            </a:r>
            <a:endParaRPr lang="en-US" dirty="0">
              <a:solidFill>
                <a:schemeClr val="tx1"/>
              </a:solidFill>
            </a:endParaRPr>
          </a:p>
        </p:txBody>
      </p:sp>
      <p:sp>
        <p:nvSpPr>
          <p:cNvPr id="6" name="Rectangle 5"/>
          <p:cNvSpPr/>
          <p:nvPr/>
        </p:nvSpPr>
        <p:spPr>
          <a:xfrm>
            <a:off x="0" y="192900"/>
            <a:ext cx="9144000" cy="1430676"/>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Rectangle 10"/>
          <p:cNvSpPr/>
          <p:nvPr/>
        </p:nvSpPr>
        <p:spPr>
          <a:xfrm>
            <a:off x="228600" y="2933158"/>
            <a:ext cx="8705850" cy="107950"/>
          </a:xfrm>
          <a:prstGeom prst="rect">
            <a:avLst/>
          </a:prstGeom>
          <a:gradFill flip="none" rotWithShape="1">
            <a:gsLst>
              <a:gs pos="0">
                <a:srgbClr val="599BD1"/>
              </a:gs>
              <a:gs pos="100000">
                <a:srgbClr val="9BBB59"/>
              </a:gs>
              <a:gs pos="50000">
                <a:srgbClr val="E58B43"/>
              </a:gs>
              <a:gs pos="60000">
                <a:srgbClr val="FFC824"/>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a:p>
        </p:txBody>
      </p:sp>
      <p:sp>
        <p:nvSpPr>
          <p:cNvPr id="13" name="Rectangle 12"/>
          <p:cNvSpPr/>
          <p:nvPr/>
        </p:nvSpPr>
        <p:spPr>
          <a:xfrm>
            <a:off x="228600" y="1523009"/>
            <a:ext cx="8705850" cy="107950"/>
          </a:xfrm>
          <a:prstGeom prst="rect">
            <a:avLst/>
          </a:prstGeom>
          <a:gradFill flip="none" rotWithShape="1">
            <a:gsLst>
              <a:gs pos="0">
                <a:srgbClr val="599BD1"/>
              </a:gs>
              <a:gs pos="100000">
                <a:srgbClr val="9BBB59"/>
              </a:gs>
              <a:gs pos="50000">
                <a:srgbClr val="E58B43"/>
              </a:gs>
              <a:gs pos="60000">
                <a:srgbClr val="FFC824"/>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a:p>
        </p:txBody>
      </p:sp>
      <p:sp>
        <p:nvSpPr>
          <p:cNvPr id="14" name="Title 1"/>
          <p:cNvSpPr txBox="1">
            <a:spLocks/>
          </p:cNvSpPr>
          <p:nvPr/>
        </p:nvSpPr>
        <p:spPr>
          <a:xfrm>
            <a:off x="123669" y="1665926"/>
            <a:ext cx="8705850" cy="1220295"/>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600" dirty="0" smtClean="0"/>
              <a:t>Documentation, Style &amp; </a:t>
            </a:r>
            <a:r>
              <a:rPr lang="en-US" sz="3600" smtClean="0"/>
              <a:t>Communicating About </a:t>
            </a:r>
            <a:r>
              <a:rPr lang="en-US" sz="3600" dirty="0" smtClean="0"/>
              <a:t>Code</a:t>
            </a:r>
          </a:p>
        </p:txBody>
      </p:sp>
      <p:sp>
        <p:nvSpPr>
          <p:cNvPr id="2" name="Title 1"/>
          <p:cNvSpPr>
            <a:spLocks noGrp="1"/>
          </p:cNvSpPr>
          <p:nvPr>
            <p:ph type="ctrTitle"/>
          </p:nvPr>
        </p:nvSpPr>
        <p:spPr>
          <a:xfrm>
            <a:off x="594360" y="688135"/>
            <a:ext cx="7772400" cy="757495"/>
          </a:xfrm>
        </p:spPr>
        <p:txBody>
          <a:bodyPr>
            <a:normAutofit/>
          </a:bodyPr>
          <a:lstStyle/>
          <a:p>
            <a:r>
              <a:rPr lang="en-US" sz="3600" dirty="0" smtClean="0"/>
              <a:t>Software Engineering for Data Scientists</a:t>
            </a:r>
            <a:endParaRPr lang="en-US" sz="3600" dirty="0"/>
          </a:p>
        </p:txBody>
      </p:sp>
    </p:spTree>
    <p:extLst>
      <p:ext uri="{BB962C8B-B14F-4D97-AF65-F5344CB8AC3E}">
        <p14:creationId xmlns:p14="http://schemas.microsoft.com/office/powerpoint/2010/main" val="18605090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Programming Style</a:t>
            </a:r>
          </a:p>
        </p:txBody>
      </p:sp>
      <p:sp>
        <p:nvSpPr>
          <p:cNvPr id="2662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Another tool</a:t>
            </a:r>
            <a:r>
              <a:rPr lang="is-IS" altLang="en-US" dirty="0" smtClean="0">
                <a:ea typeface="ＭＳ Ｐゴシック" charset="-128"/>
              </a:rPr>
              <a:t>…</a:t>
            </a:r>
          </a:p>
          <a:p>
            <a:pPr lvl="1"/>
            <a:r>
              <a:rPr lang="is-IS" altLang="en-US" i="1" dirty="0" smtClean="0">
                <a:ea typeface="ＭＳ Ｐゴシック" charset="-128"/>
              </a:rPr>
              <a:t>pylint </a:t>
            </a:r>
            <a:r>
              <a:rPr lang="is-IS" altLang="en-US" dirty="0" smtClean="0">
                <a:ea typeface="ＭＳ Ｐゴシック" charset="-128"/>
              </a:rPr>
              <a:t>( </a:t>
            </a:r>
            <a:r>
              <a:rPr lang="en-US" altLang="en-US" dirty="0" smtClean="0">
                <a:ea typeface="ＭＳ Ｐゴシック" charset="-128"/>
                <a:hlinkClick r:id="rId3"/>
              </a:rPr>
              <a:t>http</a:t>
            </a:r>
            <a:r>
              <a:rPr lang="en-US" altLang="en-US" dirty="0">
                <a:ea typeface="ＭＳ Ｐゴシック" charset="-128"/>
                <a:hlinkClick r:id="rId3"/>
              </a:rPr>
              <a:t>://</a:t>
            </a:r>
            <a:r>
              <a:rPr lang="en-US" altLang="en-US" dirty="0" smtClean="0">
                <a:ea typeface="ＭＳ Ｐゴシック" charset="-128"/>
                <a:hlinkClick r:id="rId3"/>
              </a:rPr>
              <a:t>www.pylint.org</a:t>
            </a:r>
            <a:r>
              <a:rPr lang="en-US" altLang="en-US" dirty="0" smtClean="0">
                <a:ea typeface="ＭＳ Ｐゴシック" charset="-128"/>
              </a:rPr>
              <a:t> )</a:t>
            </a:r>
            <a:endParaRPr lang="is-IS" altLang="en-US" dirty="0">
              <a:ea typeface="ＭＳ Ｐゴシック" charset="-128"/>
            </a:endParaRPr>
          </a:p>
          <a:p>
            <a:pPr lvl="2"/>
            <a:r>
              <a:rPr lang="en-US" altLang="en-US" dirty="0" smtClean="0">
                <a:ea typeface="ＭＳ Ｐゴシック" charset="-128"/>
              </a:rPr>
              <a:t>Extends from a tool called </a:t>
            </a:r>
            <a:r>
              <a:rPr lang="en-US" altLang="en-US" i="1" dirty="0" smtClean="0">
                <a:ea typeface="ＭＳ Ｐゴシック" charset="-128"/>
              </a:rPr>
              <a:t>lint</a:t>
            </a:r>
            <a:r>
              <a:rPr lang="en-US" altLang="en-US" dirty="0" smtClean="0">
                <a:ea typeface="ＭＳ Ｐゴシック" charset="-128"/>
              </a:rPr>
              <a:t> introduced for C from Bell Labs in 1976</a:t>
            </a:r>
          </a:p>
          <a:p>
            <a:pPr lvl="3"/>
            <a:r>
              <a:rPr lang="en-US" altLang="en-US" dirty="0">
                <a:ea typeface="ＭＳ Ｐゴシック" charset="-128"/>
                <a:hlinkClick r:id="rId4"/>
              </a:rPr>
              <a:t>http://</a:t>
            </a:r>
            <a:r>
              <a:rPr lang="en-US" altLang="en-US" dirty="0" smtClean="0">
                <a:ea typeface="ＭＳ Ｐゴシック" charset="-128"/>
                <a:hlinkClick r:id="rId4"/>
              </a:rPr>
              <a:t>citeseerx.ist.psu.edu/viewdoc/summary?doi=10.1.1.56.1841</a:t>
            </a:r>
            <a:endParaRPr lang="en-US" altLang="en-US" dirty="0" smtClean="0">
              <a:ea typeface="ＭＳ Ｐゴシック" charset="-128"/>
            </a:endParaRPr>
          </a:p>
          <a:p>
            <a:pPr lvl="1"/>
            <a:endParaRPr lang="en-US" altLang="en-US" dirty="0" smtClean="0">
              <a:ea typeface="ＭＳ Ｐゴシック" charset="-128"/>
            </a:endParaRPr>
          </a:p>
          <a:p>
            <a:pPr lvl="2"/>
            <a:endParaRPr lang="en-US" altLang="en-US" dirty="0" smtClean="0">
              <a:ea typeface="ＭＳ Ｐゴシック" charset="-128"/>
            </a:endParaRPr>
          </a:p>
        </p:txBody>
      </p:sp>
      <p:pic>
        <p:nvPicPr>
          <p:cNvPr id="2" name="Picture 1"/>
          <p:cNvPicPr>
            <a:picLocks noChangeAspect="1"/>
          </p:cNvPicPr>
          <p:nvPr/>
        </p:nvPicPr>
        <p:blipFill>
          <a:blip r:embed="rId5"/>
          <a:stretch>
            <a:fillRect/>
          </a:stretch>
        </p:blipFill>
        <p:spPr>
          <a:xfrm>
            <a:off x="1447800" y="3995738"/>
            <a:ext cx="5905500" cy="2108200"/>
          </a:xfrm>
          <a:prstGeom prst="rect">
            <a:avLst/>
          </a:prstGeom>
        </p:spPr>
      </p:pic>
    </p:spTree>
    <p:extLst>
      <p:ext uri="{BB962C8B-B14F-4D97-AF65-F5344CB8AC3E}">
        <p14:creationId xmlns:p14="http://schemas.microsoft.com/office/powerpoint/2010/main" val="104332398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PEP8</a:t>
            </a:r>
            <a:endParaRPr lang="en-US" altLang="en-US" dirty="0">
              <a:ea typeface="ＭＳ Ｐゴシック" charset="-128"/>
            </a:endParaRP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Indentation</a:t>
            </a:r>
          </a:p>
          <a:p>
            <a:pPr lvl="1"/>
            <a:r>
              <a:rPr lang="en-US" altLang="en-US" dirty="0" smtClean="0">
                <a:ea typeface="ＭＳ Ｐゴシック" charset="-128"/>
              </a:rPr>
              <a:t>Four spaces</a:t>
            </a:r>
          </a:p>
          <a:p>
            <a:pPr lvl="2"/>
            <a:r>
              <a:rPr lang="en-US" altLang="en-US" dirty="0" smtClean="0">
                <a:ea typeface="ＭＳ Ｐゴシック" charset="-128"/>
              </a:rPr>
              <a:t>Most editors can be set to convert a tab that you type to four spaces in the file</a:t>
            </a:r>
          </a:p>
          <a:p>
            <a:pPr lvl="2"/>
            <a:endParaRPr lang="en-US" altLang="en-US" dirty="0">
              <a:ea typeface="ＭＳ Ｐゴシック" charset="-128"/>
            </a:endParaRPr>
          </a:p>
          <a:p>
            <a:pPr lvl="2"/>
            <a:r>
              <a:rPr lang="en-US" altLang="en-US" dirty="0" smtClean="0">
                <a:ea typeface="ＭＳ Ｐゴシック" charset="-128"/>
              </a:rPr>
              <a:t>What about lines that wrap? Two options</a:t>
            </a:r>
            <a:r>
              <a:rPr lang="is-IS" altLang="en-US" dirty="0" smtClean="0">
                <a:ea typeface="ＭＳ Ｐゴシック" charset="-128"/>
              </a:rPr>
              <a:t>…</a:t>
            </a:r>
            <a:endParaRPr lang="en-US" altLang="en-US" dirty="0" smtClean="0">
              <a:ea typeface="ＭＳ Ｐゴシック" charset="-128"/>
            </a:endParaRPr>
          </a:p>
          <a:p>
            <a:pPr lvl="3"/>
            <a:r>
              <a:rPr lang="en-US" altLang="en-US" dirty="0" smtClean="0">
                <a:ea typeface="ＭＳ Ｐゴシック" charset="-128"/>
              </a:rPr>
              <a:t>Wrap and indent to opening of </a:t>
            </a:r>
            <a:r>
              <a:rPr lang="en-US" altLang="en-US" dirty="0" err="1" smtClean="0">
                <a:ea typeface="ＭＳ Ｐゴシック" charset="-128"/>
              </a:rPr>
              <a:t>parens</a:t>
            </a:r>
            <a:endParaRPr lang="en-US" altLang="en-US" dirty="0" smtClean="0">
              <a:ea typeface="ＭＳ Ｐゴシック" charset="-128"/>
            </a:endParaRPr>
          </a:p>
          <a:p>
            <a:pPr lvl="3"/>
            <a:r>
              <a:rPr lang="en-US" altLang="en-US" dirty="0" smtClean="0">
                <a:ea typeface="ＭＳ Ｐゴシック" charset="-128"/>
              </a:rPr>
              <a:t>Hanging indent (put nothing after </a:t>
            </a:r>
            <a:r>
              <a:rPr lang="en-US" altLang="en-US" dirty="0" err="1" smtClean="0">
                <a:ea typeface="ＭＳ Ｐゴシック" charset="-128"/>
              </a:rPr>
              <a:t>parens</a:t>
            </a:r>
            <a:r>
              <a:rPr lang="en-US" altLang="en-US" dirty="0" smtClean="0">
                <a:ea typeface="ＭＳ Ｐゴシック" charset="-128"/>
              </a:rPr>
              <a:t> and indent only once)</a:t>
            </a:r>
          </a:p>
        </p:txBody>
      </p:sp>
    </p:spTree>
    <p:extLst>
      <p:ext uri="{BB962C8B-B14F-4D97-AF65-F5344CB8AC3E}">
        <p14:creationId xmlns:p14="http://schemas.microsoft.com/office/powerpoint/2010/main" val="934481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746">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746">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174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PEP8</a:t>
            </a:r>
            <a:endParaRPr lang="en-US" altLang="en-US" dirty="0">
              <a:ea typeface="ＭＳ Ｐゴシック" charset="-128"/>
            </a:endParaRP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Indentation</a:t>
            </a:r>
          </a:p>
        </p:txBody>
      </p:sp>
      <p:pic>
        <p:nvPicPr>
          <p:cNvPr id="2" name="Picture 1"/>
          <p:cNvPicPr>
            <a:picLocks noChangeAspect="1"/>
          </p:cNvPicPr>
          <p:nvPr/>
        </p:nvPicPr>
        <p:blipFill>
          <a:blip r:embed="rId3"/>
          <a:stretch>
            <a:fillRect/>
          </a:stretch>
        </p:blipFill>
        <p:spPr>
          <a:xfrm>
            <a:off x="692150" y="2362200"/>
            <a:ext cx="7759700" cy="3378200"/>
          </a:xfrm>
          <a:prstGeom prst="rect">
            <a:avLst/>
          </a:prstGeom>
        </p:spPr>
      </p:pic>
    </p:spTree>
    <p:extLst>
      <p:ext uri="{BB962C8B-B14F-4D97-AF65-F5344CB8AC3E}">
        <p14:creationId xmlns:p14="http://schemas.microsoft.com/office/powerpoint/2010/main" val="175620988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PEP8</a:t>
            </a:r>
            <a:endParaRPr lang="en-US" altLang="en-US" dirty="0">
              <a:ea typeface="ＭＳ Ｐゴシック" charset="-128"/>
            </a:endParaRP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Indentation</a:t>
            </a:r>
          </a:p>
        </p:txBody>
      </p:sp>
      <p:pic>
        <p:nvPicPr>
          <p:cNvPr id="2" name="Picture 1"/>
          <p:cNvPicPr>
            <a:picLocks noChangeAspect="1"/>
          </p:cNvPicPr>
          <p:nvPr/>
        </p:nvPicPr>
        <p:blipFill>
          <a:blip r:embed="rId3"/>
          <a:stretch>
            <a:fillRect/>
          </a:stretch>
        </p:blipFill>
        <p:spPr>
          <a:xfrm>
            <a:off x="1781175" y="4648200"/>
            <a:ext cx="5562600" cy="558800"/>
          </a:xfrm>
          <a:prstGeom prst="rect">
            <a:avLst/>
          </a:prstGeom>
        </p:spPr>
      </p:pic>
      <p:pic>
        <p:nvPicPr>
          <p:cNvPr id="3" name="Picture 2"/>
          <p:cNvPicPr>
            <a:picLocks noChangeAspect="1"/>
          </p:cNvPicPr>
          <p:nvPr/>
        </p:nvPicPr>
        <p:blipFill>
          <a:blip r:embed="rId4"/>
          <a:stretch>
            <a:fillRect/>
          </a:stretch>
        </p:blipFill>
        <p:spPr>
          <a:xfrm>
            <a:off x="2232025" y="2441408"/>
            <a:ext cx="4660900" cy="1104900"/>
          </a:xfrm>
          <a:prstGeom prst="rect">
            <a:avLst/>
          </a:prstGeom>
        </p:spPr>
      </p:pic>
    </p:spTree>
    <p:extLst>
      <p:ext uri="{BB962C8B-B14F-4D97-AF65-F5344CB8AC3E}">
        <p14:creationId xmlns:p14="http://schemas.microsoft.com/office/powerpoint/2010/main" val="109822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PEP8</a:t>
            </a:r>
            <a:endParaRPr lang="en-US" altLang="en-US" dirty="0">
              <a:ea typeface="ＭＳ Ｐゴシック" charset="-128"/>
            </a:endParaRP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Indentation</a:t>
            </a:r>
          </a:p>
        </p:txBody>
      </p:sp>
      <p:pic>
        <p:nvPicPr>
          <p:cNvPr id="4" name="Picture 3"/>
          <p:cNvPicPr>
            <a:picLocks noChangeAspect="1"/>
          </p:cNvPicPr>
          <p:nvPr/>
        </p:nvPicPr>
        <p:blipFill>
          <a:blip r:embed="rId3"/>
          <a:stretch>
            <a:fillRect/>
          </a:stretch>
        </p:blipFill>
        <p:spPr>
          <a:xfrm>
            <a:off x="2514600" y="2057400"/>
            <a:ext cx="3886200" cy="927100"/>
          </a:xfrm>
          <a:prstGeom prst="rect">
            <a:avLst/>
          </a:prstGeom>
        </p:spPr>
      </p:pic>
      <p:pic>
        <p:nvPicPr>
          <p:cNvPr id="5" name="Picture 4"/>
          <p:cNvPicPr>
            <a:picLocks noChangeAspect="1"/>
          </p:cNvPicPr>
          <p:nvPr/>
        </p:nvPicPr>
        <p:blipFill>
          <a:blip r:embed="rId4"/>
          <a:stretch>
            <a:fillRect/>
          </a:stretch>
        </p:blipFill>
        <p:spPr>
          <a:xfrm>
            <a:off x="368300" y="3201737"/>
            <a:ext cx="8318500" cy="2654300"/>
          </a:xfrm>
          <a:prstGeom prst="rect">
            <a:avLst/>
          </a:prstGeom>
        </p:spPr>
      </p:pic>
    </p:spTree>
    <p:extLst>
      <p:ext uri="{BB962C8B-B14F-4D97-AF65-F5344CB8AC3E}">
        <p14:creationId xmlns:p14="http://schemas.microsoft.com/office/powerpoint/2010/main" val="768403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PEP8</a:t>
            </a:r>
            <a:endParaRPr lang="en-US" altLang="en-US" dirty="0">
              <a:ea typeface="ＭＳ Ｐゴシック" charset="-128"/>
            </a:endParaRP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Indentation</a:t>
            </a:r>
          </a:p>
        </p:txBody>
      </p:sp>
      <p:pic>
        <p:nvPicPr>
          <p:cNvPr id="2" name="Picture 1"/>
          <p:cNvPicPr>
            <a:picLocks noChangeAspect="1"/>
          </p:cNvPicPr>
          <p:nvPr/>
        </p:nvPicPr>
        <p:blipFill>
          <a:blip r:embed="rId3"/>
          <a:stretch>
            <a:fillRect/>
          </a:stretch>
        </p:blipFill>
        <p:spPr>
          <a:xfrm>
            <a:off x="3006725" y="2057400"/>
            <a:ext cx="3111500" cy="2235200"/>
          </a:xfrm>
          <a:prstGeom prst="rect">
            <a:avLst/>
          </a:prstGeom>
        </p:spPr>
      </p:pic>
      <p:sp>
        <p:nvSpPr>
          <p:cNvPr id="3" name="TextBox 2"/>
          <p:cNvSpPr txBox="1"/>
          <p:nvPr/>
        </p:nvSpPr>
        <p:spPr>
          <a:xfrm>
            <a:off x="1381021" y="4877879"/>
            <a:ext cx="6543779" cy="523220"/>
          </a:xfrm>
          <a:prstGeom prst="rect">
            <a:avLst/>
          </a:prstGeom>
          <a:noFill/>
        </p:spPr>
        <p:txBody>
          <a:bodyPr wrap="none" rtlCol="0">
            <a:spAutoFit/>
          </a:bodyPr>
          <a:lstStyle/>
          <a:p>
            <a:r>
              <a:rPr lang="en-US" sz="2800" dirty="0" smtClean="0"/>
              <a:t>Equivalent, no specific recommendation</a:t>
            </a:r>
            <a:endParaRPr lang="en-US" sz="2800" dirty="0"/>
          </a:p>
        </p:txBody>
      </p:sp>
    </p:spTree>
    <p:extLst>
      <p:ext uri="{BB962C8B-B14F-4D97-AF65-F5344CB8AC3E}">
        <p14:creationId xmlns:p14="http://schemas.microsoft.com/office/powerpoint/2010/main" val="1887353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PEP8</a:t>
            </a:r>
            <a:endParaRPr lang="en-US" altLang="en-US" dirty="0">
              <a:ea typeface="ＭＳ Ｐゴシック" charset="-128"/>
            </a:endParaRP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lnSpcReduction="10000"/>
          </a:bodyPr>
          <a:lstStyle/>
          <a:p>
            <a:r>
              <a:rPr lang="en-US" altLang="en-US" dirty="0" smtClean="0">
                <a:ea typeface="ＭＳ Ｐゴシック" charset="-128"/>
              </a:rPr>
              <a:t>Maximum line length?</a:t>
            </a:r>
          </a:p>
          <a:p>
            <a:pPr lvl="1"/>
            <a:r>
              <a:rPr lang="en-US" altLang="en-US" dirty="0" smtClean="0">
                <a:ea typeface="ＭＳ Ｐゴシック" charset="-128"/>
              </a:rPr>
              <a:t>Coding lines? Keep it to 79 characters</a:t>
            </a:r>
          </a:p>
          <a:p>
            <a:pPr lvl="2"/>
            <a:r>
              <a:rPr lang="en-US" altLang="en-US" dirty="0" smtClean="0">
                <a:ea typeface="ＭＳ Ｐゴシック" charset="-128"/>
              </a:rPr>
              <a:t>Most editors can show you the line position</a:t>
            </a:r>
          </a:p>
          <a:p>
            <a:pPr lvl="2"/>
            <a:r>
              <a:rPr lang="en-US" altLang="en-US" dirty="0" smtClean="0">
                <a:ea typeface="ＭＳ Ｐゴシック" charset="-128"/>
              </a:rPr>
              <a:t>E.g. vim, Sublime</a:t>
            </a:r>
            <a:endParaRPr lang="en-US" altLang="en-US" dirty="0">
              <a:ea typeface="ＭＳ Ｐゴシック" charset="-128"/>
            </a:endParaRPr>
          </a:p>
          <a:p>
            <a:pPr lvl="1"/>
            <a:r>
              <a:rPr lang="en-US" altLang="en-US" dirty="0" smtClean="0">
                <a:ea typeface="ＭＳ Ｐゴシック" charset="-128"/>
              </a:rPr>
              <a:t>Comments &amp; doc strings?</a:t>
            </a:r>
          </a:p>
          <a:p>
            <a:pPr lvl="2"/>
            <a:r>
              <a:rPr lang="en-US" altLang="en-US" dirty="0" smtClean="0">
                <a:ea typeface="ＭＳ Ｐゴシック" charset="-128"/>
              </a:rPr>
              <a:t>72 characters</a:t>
            </a:r>
            <a:endParaRPr lang="en-US" altLang="en-US" dirty="0">
              <a:ea typeface="ＭＳ Ｐゴシック" charset="-128"/>
            </a:endParaRPr>
          </a:p>
          <a:p>
            <a:pPr lvl="1"/>
            <a:r>
              <a:rPr lang="en-US" altLang="en-US" dirty="0" smtClean="0">
                <a:ea typeface="ＭＳ Ｐゴシック" charset="-128"/>
              </a:rPr>
              <a:t>Why? My monitor is big!</a:t>
            </a:r>
          </a:p>
          <a:p>
            <a:pPr lvl="2"/>
            <a:r>
              <a:rPr lang="en-US" altLang="en-US" dirty="0" smtClean="0">
                <a:ea typeface="ＭＳ Ｐゴシック" charset="-128"/>
              </a:rPr>
              <a:t>Open two files side by side? History?</a:t>
            </a:r>
          </a:p>
          <a:p>
            <a:pPr lvl="2"/>
            <a:r>
              <a:rPr lang="en-US" altLang="en-US" dirty="0" smtClean="0">
                <a:ea typeface="ＭＳ Ｐゴシック" charset="-128"/>
              </a:rPr>
              <a:t>Some teams choose to use a different max</a:t>
            </a:r>
          </a:p>
          <a:p>
            <a:pPr lvl="2"/>
            <a:r>
              <a:rPr lang="en-US" altLang="en-US" dirty="0" smtClean="0">
                <a:ea typeface="ＭＳ Ｐゴシック" charset="-128"/>
              </a:rPr>
              <a:t>Python core library is 79/72</a:t>
            </a:r>
          </a:p>
        </p:txBody>
      </p:sp>
      <p:pic>
        <p:nvPicPr>
          <p:cNvPr id="2" name="Picture 1"/>
          <p:cNvPicPr>
            <a:picLocks noChangeAspect="1"/>
          </p:cNvPicPr>
          <p:nvPr/>
        </p:nvPicPr>
        <p:blipFill>
          <a:blip r:embed="rId3"/>
          <a:stretch>
            <a:fillRect/>
          </a:stretch>
        </p:blipFill>
        <p:spPr>
          <a:xfrm>
            <a:off x="6350000" y="3467100"/>
            <a:ext cx="2336800" cy="1752600"/>
          </a:xfrm>
          <a:prstGeom prst="rect">
            <a:avLst/>
          </a:prstGeom>
        </p:spPr>
      </p:pic>
    </p:spTree>
    <p:extLst>
      <p:ext uri="{BB962C8B-B14F-4D97-AF65-F5344CB8AC3E}">
        <p14:creationId xmlns:p14="http://schemas.microsoft.com/office/powerpoint/2010/main" val="150237401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PEP8</a:t>
            </a:r>
            <a:endParaRPr lang="en-US" altLang="en-US" dirty="0">
              <a:ea typeface="ＭＳ Ｐゴシック" charset="-128"/>
            </a:endParaRP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Line spacing</a:t>
            </a:r>
          </a:p>
          <a:p>
            <a:pPr lvl="1"/>
            <a:r>
              <a:rPr lang="en-US" altLang="en-US" dirty="0" smtClean="0">
                <a:ea typeface="ＭＳ Ｐゴシック" charset="-128"/>
              </a:rPr>
              <a:t>Two blank lines around top level functions</a:t>
            </a:r>
          </a:p>
          <a:p>
            <a:pPr lvl="1"/>
            <a:r>
              <a:rPr lang="en-US" altLang="en-US" dirty="0" smtClean="0">
                <a:ea typeface="ＭＳ Ｐゴシック" charset="-128"/>
              </a:rPr>
              <a:t>Two blank lines around classes</a:t>
            </a:r>
          </a:p>
          <a:p>
            <a:pPr lvl="1"/>
            <a:endParaRPr lang="en-US" altLang="en-US" dirty="0">
              <a:ea typeface="ＭＳ Ｐゴシック" charset="-128"/>
            </a:endParaRPr>
          </a:p>
          <a:p>
            <a:pPr lvl="1"/>
            <a:r>
              <a:rPr lang="en-US" altLang="en-US" dirty="0" smtClean="0">
                <a:ea typeface="ＭＳ Ｐゴシック" charset="-128"/>
              </a:rPr>
              <a:t>One blank line between functions in a class</a:t>
            </a:r>
          </a:p>
          <a:p>
            <a:pPr lvl="1"/>
            <a:r>
              <a:rPr lang="en-US" altLang="en-US" dirty="0" smtClean="0">
                <a:ea typeface="ＭＳ Ｐゴシック" charset="-128"/>
              </a:rPr>
              <a:t>One blank line between logical groups in a function </a:t>
            </a:r>
            <a:r>
              <a:rPr lang="en-US" altLang="en-US" i="1" dirty="0" smtClean="0">
                <a:ea typeface="ＭＳ Ｐゴシック" charset="-128"/>
              </a:rPr>
              <a:t>(sparingly)</a:t>
            </a:r>
          </a:p>
          <a:p>
            <a:pPr lvl="1"/>
            <a:r>
              <a:rPr lang="en-US" altLang="en-US" dirty="0" smtClean="0">
                <a:ea typeface="ＭＳ Ｐゴシック" charset="-128"/>
              </a:rPr>
              <a:t>Extra blank lines between groups of groups of related functions </a:t>
            </a:r>
            <a:r>
              <a:rPr lang="en-US" altLang="en-US" i="1" dirty="0" smtClean="0">
                <a:ea typeface="ＭＳ Ｐゴシック" charset="-128"/>
              </a:rPr>
              <a:t>(why are they in the same file?)</a:t>
            </a:r>
          </a:p>
          <a:p>
            <a:pPr lvl="1"/>
            <a:endParaRPr lang="en-US" altLang="en-US" dirty="0" smtClean="0">
              <a:ea typeface="ＭＳ Ｐゴシック" charset="-128"/>
            </a:endParaRPr>
          </a:p>
        </p:txBody>
      </p:sp>
    </p:spTree>
    <p:extLst>
      <p:ext uri="{BB962C8B-B14F-4D97-AF65-F5344CB8AC3E}">
        <p14:creationId xmlns:p14="http://schemas.microsoft.com/office/powerpoint/2010/main" val="20489665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PEP8</a:t>
            </a:r>
            <a:endParaRPr lang="en-US" altLang="en-US" dirty="0">
              <a:ea typeface="ＭＳ Ｐゴシック" charset="-128"/>
            </a:endParaRP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Imports</a:t>
            </a:r>
          </a:p>
          <a:p>
            <a:pPr lvl="1"/>
            <a:r>
              <a:rPr lang="en-US" altLang="en-US" dirty="0" smtClean="0">
                <a:ea typeface="ＭＳ Ｐゴシック" charset="-128"/>
              </a:rPr>
              <a:t>Imports go at the top of a file after any comments </a:t>
            </a:r>
          </a:p>
          <a:p>
            <a:pPr lvl="1"/>
            <a:r>
              <a:rPr lang="en-US" altLang="en-US" dirty="0" smtClean="0">
                <a:ea typeface="ＭＳ Ｐゴシック" charset="-128"/>
              </a:rPr>
              <a:t>Imports for separate libraries go on separate lines</a:t>
            </a:r>
          </a:p>
          <a:p>
            <a:pPr lvl="1"/>
            <a:endParaRPr lang="en-US" altLang="en-US" dirty="0" smtClean="0">
              <a:ea typeface="ＭＳ Ｐゴシック" charset="-128"/>
            </a:endParaRPr>
          </a:p>
          <a:p>
            <a:pPr lvl="1"/>
            <a:endParaRPr lang="en-US" altLang="en-US" dirty="0">
              <a:ea typeface="ＭＳ Ｐゴシック" charset="-128"/>
            </a:endParaRPr>
          </a:p>
          <a:p>
            <a:pPr lvl="1"/>
            <a:endParaRPr lang="en-US" altLang="en-US" dirty="0" smtClean="0">
              <a:ea typeface="ＭＳ Ｐゴシック" charset="-128"/>
            </a:endParaRPr>
          </a:p>
        </p:txBody>
      </p:sp>
      <p:pic>
        <p:nvPicPr>
          <p:cNvPr id="2" name="Picture 1"/>
          <p:cNvPicPr>
            <a:picLocks noChangeAspect="1"/>
          </p:cNvPicPr>
          <p:nvPr/>
        </p:nvPicPr>
        <p:blipFill>
          <a:blip r:embed="rId3"/>
          <a:stretch>
            <a:fillRect/>
          </a:stretch>
        </p:blipFill>
        <p:spPr>
          <a:xfrm>
            <a:off x="3114675" y="3657600"/>
            <a:ext cx="2362200" cy="927100"/>
          </a:xfrm>
          <a:prstGeom prst="rect">
            <a:avLst/>
          </a:prstGeom>
        </p:spPr>
      </p:pic>
    </p:spTree>
    <p:extLst>
      <p:ext uri="{BB962C8B-B14F-4D97-AF65-F5344CB8AC3E}">
        <p14:creationId xmlns:p14="http://schemas.microsoft.com/office/powerpoint/2010/main" val="69317460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PEP8</a:t>
            </a:r>
            <a:endParaRPr lang="en-US" altLang="en-US" dirty="0">
              <a:ea typeface="ＭＳ Ｐゴシック" charset="-128"/>
            </a:endParaRP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Imports</a:t>
            </a:r>
          </a:p>
          <a:p>
            <a:pPr lvl="1"/>
            <a:r>
              <a:rPr lang="en-US" altLang="en-US" dirty="0" smtClean="0">
                <a:ea typeface="ＭＳ Ｐゴシック" charset="-128"/>
              </a:rPr>
              <a:t>Imports should be grouped with a blank line separating each group in the following order:</a:t>
            </a:r>
          </a:p>
          <a:p>
            <a:pPr lvl="2"/>
            <a:r>
              <a:rPr lang="en-US" altLang="en-US" dirty="0" smtClean="0">
                <a:ea typeface="ＭＳ Ｐゴシック" charset="-128"/>
              </a:rPr>
              <a:t>Standard library imports</a:t>
            </a:r>
          </a:p>
          <a:p>
            <a:pPr lvl="3"/>
            <a:r>
              <a:rPr lang="en-US" altLang="en-US" dirty="0" err="1" smtClean="0">
                <a:ea typeface="ＭＳ Ｐゴシック" charset="-128"/>
              </a:rPr>
              <a:t>os</a:t>
            </a:r>
            <a:r>
              <a:rPr lang="en-US" altLang="en-US" dirty="0" smtClean="0">
                <a:ea typeface="ＭＳ Ｐゴシック" charset="-128"/>
              </a:rPr>
              <a:t>, sys, </a:t>
            </a:r>
            <a:r>
              <a:rPr lang="is-IS" altLang="en-US" dirty="0" smtClean="0">
                <a:ea typeface="ＭＳ Ｐゴシック" charset="-128"/>
              </a:rPr>
              <a:t>…</a:t>
            </a:r>
          </a:p>
          <a:p>
            <a:pPr lvl="2"/>
            <a:r>
              <a:rPr lang="is-IS" altLang="en-US" dirty="0" smtClean="0">
                <a:ea typeface="ＭＳ Ｐゴシック" charset="-128"/>
              </a:rPr>
              <a:t>Related third party imports</a:t>
            </a:r>
          </a:p>
          <a:p>
            <a:pPr lvl="3"/>
            <a:r>
              <a:rPr lang="en-US" altLang="en-US" dirty="0">
                <a:ea typeface="ＭＳ Ｐゴシック" charset="-128"/>
              </a:rPr>
              <a:t>m</a:t>
            </a:r>
            <a:r>
              <a:rPr lang="is-IS" altLang="en-US" dirty="0" smtClean="0">
                <a:ea typeface="ＭＳ Ｐゴシック" charset="-128"/>
              </a:rPr>
              <a:t>atplotlib, seaborn, numpy, etc...</a:t>
            </a:r>
          </a:p>
          <a:p>
            <a:pPr lvl="2"/>
            <a:r>
              <a:rPr lang="is-IS" altLang="en-US" dirty="0" smtClean="0">
                <a:ea typeface="ＭＳ Ｐゴシック" charset="-128"/>
              </a:rPr>
              <a:t>Local application / library specific imports</a:t>
            </a:r>
          </a:p>
          <a:p>
            <a:pPr lvl="3"/>
            <a:r>
              <a:rPr lang="is-IS" altLang="en-US" dirty="0" smtClean="0">
                <a:ea typeface="ＭＳ Ｐゴシック" charset="-128"/>
              </a:rPr>
              <a:t>knn_utils</a:t>
            </a:r>
            <a:endParaRPr lang="en-US" altLang="en-US" dirty="0" smtClean="0">
              <a:ea typeface="ＭＳ Ｐゴシック" charset="-128"/>
            </a:endParaRPr>
          </a:p>
        </p:txBody>
      </p:sp>
      <p:pic>
        <p:nvPicPr>
          <p:cNvPr id="4" name="Picture 3"/>
          <p:cNvPicPr>
            <a:picLocks noChangeAspect="1"/>
          </p:cNvPicPr>
          <p:nvPr/>
        </p:nvPicPr>
        <p:blipFill>
          <a:blip r:embed="rId3"/>
          <a:stretch>
            <a:fillRect/>
          </a:stretch>
        </p:blipFill>
        <p:spPr>
          <a:xfrm>
            <a:off x="2038224" y="5415153"/>
            <a:ext cx="5048501" cy="1069274"/>
          </a:xfrm>
          <a:prstGeom prst="rect">
            <a:avLst/>
          </a:prstGeom>
        </p:spPr>
      </p:pic>
    </p:spTree>
    <p:extLst>
      <p:ext uri="{BB962C8B-B14F-4D97-AF65-F5344CB8AC3E}">
        <p14:creationId xmlns:p14="http://schemas.microsoft.com/office/powerpoint/2010/main" val="146248790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Title 4"/>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Elements of Style</a:t>
            </a:r>
          </a:p>
        </p:txBody>
      </p:sp>
      <p:sp>
        <p:nvSpPr>
          <p:cNvPr id="17410" name="Content Placeholder 5"/>
          <p:cNvSpPr>
            <a:spLocks noGrp="1"/>
          </p:cNvSpPr>
          <p:nvPr>
            <p:ph idx="1"/>
          </p:nvPr>
        </p:nvSpPr>
        <p:spPr bwMode="auto">
          <a:xfrm>
            <a:off x="3962400" y="1371600"/>
            <a:ext cx="47244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lnSpcReduction="10000"/>
          </a:bodyPr>
          <a:lstStyle/>
          <a:p>
            <a:r>
              <a:rPr lang="en-US" altLang="en-US">
                <a:ea typeface="ＭＳ Ｐゴシック" charset="-128"/>
              </a:rPr>
              <a:t>AKA Strunk &amp; White</a:t>
            </a:r>
          </a:p>
          <a:p>
            <a:r>
              <a:rPr lang="en-US" altLang="en-US">
                <a:ea typeface="ＭＳ Ｐゴシック" charset="-128"/>
              </a:rPr>
              <a:t>1918 (Strunk), 1959</a:t>
            </a:r>
          </a:p>
          <a:p>
            <a:r>
              <a:rPr lang="en-US" altLang="en-US">
                <a:ea typeface="ＭＳ Ｐゴシック" charset="-128"/>
              </a:rPr>
              <a:t>Doesn’t describe how to write in English</a:t>
            </a:r>
          </a:p>
          <a:p>
            <a:r>
              <a:rPr lang="en-US" altLang="en-US">
                <a:ea typeface="ＭＳ Ｐゴシック" charset="-128"/>
              </a:rPr>
              <a:t>Describes how to write </a:t>
            </a:r>
            <a:r>
              <a:rPr lang="en-US" altLang="en-US" u="sng">
                <a:ea typeface="ＭＳ Ｐゴシック" charset="-128"/>
              </a:rPr>
              <a:t>effectively</a:t>
            </a:r>
            <a:r>
              <a:rPr lang="en-US" altLang="en-US">
                <a:ea typeface="ＭＳ Ｐゴシック" charset="-128"/>
              </a:rPr>
              <a:t> in English</a:t>
            </a:r>
          </a:p>
          <a:p>
            <a:r>
              <a:rPr lang="en-US" altLang="en-US">
                <a:ea typeface="ＭＳ Ｐゴシック" charset="-128"/>
              </a:rPr>
              <a:t>Writing is understandable and  efficient</a:t>
            </a:r>
          </a:p>
        </p:txBody>
      </p:sp>
      <p:pic>
        <p:nvPicPr>
          <p:cNvPr id="17413"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62000" y="1379538"/>
            <a:ext cx="2794000" cy="429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2806296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PEP8</a:t>
            </a:r>
            <a:endParaRPr lang="en-US" altLang="en-US" dirty="0">
              <a:ea typeface="ＭＳ Ｐゴシック" charset="-128"/>
            </a:endParaRP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Imports</a:t>
            </a:r>
          </a:p>
          <a:p>
            <a:pPr lvl="1"/>
            <a:r>
              <a:rPr lang="en-US" altLang="en-US" dirty="0" smtClean="0">
                <a:ea typeface="ＭＳ Ｐゴシック" charset="-128"/>
              </a:rPr>
              <a:t>Avoid wildcard imports</a:t>
            </a:r>
          </a:p>
          <a:p>
            <a:pPr lvl="1"/>
            <a:r>
              <a:rPr lang="en-US" altLang="en-US" dirty="0" smtClean="0">
                <a:ea typeface="ＭＳ Ｐゴシック" charset="-128"/>
              </a:rPr>
              <a:t>Be explicit about namespaces when necessary</a:t>
            </a:r>
          </a:p>
        </p:txBody>
      </p:sp>
      <p:pic>
        <p:nvPicPr>
          <p:cNvPr id="2" name="Picture 1"/>
          <p:cNvPicPr>
            <a:picLocks noChangeAspect="1"/>
          </p:cNvPicPr>
          <p:nvPr/>
        </p:nvPicPr>
        <p:blipFill>
          <a:blip r:embed="rId3"/>
          <a:stretch>
            <a:fillRect/>
          </a:stretch>
        </p:blipFill>
        <p:spPr>
          <a:xfrm>
            <a:off x="1708150" y="3114675"/>
            <a:ext cx="5727700" cy="3149600"/>
          </a:xfrm>
          <a:prstGeom prst="rect">
            <a:avLst/>
          </a:prstGeom>
        </p:spPr>
      </p:pic>
    </p:spTree>
    <p:extLst>
      <p:ext uri="{BB962C8B-B14F-4D97-AF65-F5344CB8AC3E}">
        <p14:creationId xmlns:p14="http://schemas.microsoft.com/office/powerpoint/2010/main" val="158051401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PEP8</a:t>
            </a:r>
            <a:endParaRPr lang="en-US" altLang="en-US" dirty="0">
              <a:ea typeface="ＭＳ Ｐゴシック" charset="-128"/>
            </a:endParaRP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Quotes</a:t>
            </a:r>
          </a:p>
          <a:p>
            <a:pPr lvl="1"/>
            <a:r>
              <a:rPr lang="en-US" altLang="en-US" dirty="0" smtClean="0">
                <a:ea typeface="ＭＳ Ｐゴシック" charset="-128"/>
              </a:rPr>
              <a:t>When should I use single?</a:t>
            </a:r>
          </a:p>
          <a:p>
            <a:pPr lvl="1"/>
            <a:endParaRPr lang="en-US" altLang="en-US" dirty="0">
              <a:ea typeface="ＭＳ Ｐゴシック" charset="-128"/>
            </a:endParaRPr>
          </a:p>
          <a:p>
            <a:pPr lvl="1"/>
            <a:endParaRPr lang="en-US" altLang="en-US" dirty="0" smtClean="0">
              <a:ea typeface="ＭＳ Ｐゴシック" charset="-128"/>
            </a:endParaRPr>
          </a:p>
          <a:p>
            <a:pPr lvl="1"/>
            <a:r>
              <a:rPr lang="en-US" altLang="en-US" dirty="0" smtClean="0">
                <a:ea typeface="ＭＳ Ｐゴシック" charset="-128"/>
              </a:rPr>
              <a:t>When should I use double?</a:t>
            </a:r>
          </a:p>
        </p:txBody>
      </p:sp>
    </p:spTree>
    <p:extLst>
      <p:ext uri="{BB962C8B-B14F-4D97-AF65-F5344CB8AC3E}">
        <p14:creationId xmlns:p14="http://schemas.microsoft.com/office/powerpoint/2010/main" val="85748913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PEP8</a:t>
            </a:r>
            <a:endParaRPr lang="en-US" altLang="en-US" dirty="0">
              <a:ea typeface="ＭＳ Ｐゴシック" charset="-128"/>
            </a:endParaRP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Quotes</a:t>
            </a:r>
          </a:p>
          <a:p>
            <a:pPr lvl="1"/>
            <a:r>
              <a:rPr lang="en-US" altLang="en-US" dirty="0" smtClean="0">
                <a:ea typeface="ＭＳ Ｐゴシック" charset="-128"/>
              </a:rPr>
              <a:t>PEP8 has no recommendation about single vs. double</a:t>
            </a:r>
          </a:p>
          <a:p>
            <a:pPr lvl="2"/>
            <a:r>
              <a:rPr lang="en-US" altLang="en-US" dirty="0" smtClean="0">
                <a:ea typeface="ＭＳ Ｐゴシック" charset="-128"/>
              </a:rPr>
              <a:t>Except for triple quotes strings, use double</a:t>
            </a:r>
          </a:p>
          <a:p>
            <a:pPr lvl="2"/>
            <a:r>
              <a:rPr lang="en-US" altLang="en-US" dirty="0" smtClean="0">
                <a:ea typeface="ＭＳ Ｐゴシック" charset="-128"/>
              </a:rPr>
              <a:t>Multiline strings, </a:t>
            </a:r>
            <a:r>
              <a:rPr lang="en-US" altLang="en-US" dirty="0" err="1" smtClean="0">
                <a:ea typeface="ＭＳ Ｐゴシック" charset="-128"/>
              </a:rPr>
              <a:t>docstrings</a:t>
            </a:r>
            <a:r>
              <a:rPr lang="en-US" altLang="en-US" dirty="0" smtClean="0">
                <a:ea typeface="ＭＳ Ｐゴシック" charset="-128"/>
              </a:rPr>
              <a:t>, etc.</a:t>
            </a:r>
          </a:p>
        </p:txBody>
      </p:sp>
    </p:spTree>
    <p:extLst>
      <p:ext uri="{BB962C8B-B14F-4D97-AF65-F5344CB8AC3E}">
        <p14:creationId xmlns:p14="http://schemas.microsoft.com/office/powerpoint/2010/main" val="122258443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PEP8</a:t>
            </a:r>
            <a:endParaRPr lang="en-US" altLang="en-US" dirty="0">
              <a:ea typeface="ＭＳ Ｐゴシック" charset="-128"/>
            </a:endParaRP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Whitespace</a:t>
            </a:r>
          </a:p>
          <a:p>
            <a:pPr lvl="1"/>
            <a:r>
              <a:rPr lang="en-US" altLang="en-US" dirty="0" smtClean="0">
                <a:ea typeface="ＭＳ Ｐゴシック" charset="-128"/>
              </a:rPr>
              <a:t>No trailing spaces at end of a line</a:t>
            </a:r>
          </a:p>
          <a:p>
            <a:pPr lvl="1"/>
            <a:r>
              <a:rPr lang="en-US" altLang="en-US" dirty="0" smtClean="0">
                <a:ea typeface="ＭＳ Ｐゴシック" charset="-128"/>
              </a:rPr>
              <a:t>Do not pad ( [ { with spaces, e.g.</a:t>
            </a:r>
          </a:p>
          <a:p>
            <a:pPr lvl="1"/>
            <a:endParaRPr lang="en-US" altLang="en-US" dirty="0" smtClean="0">
              <a:ea typeface="ＭＳ Ｐゴシック" charset="-128"/>
            </a:endParaRPr>
          </a:p>
          <a:p>
            <a:pPr lvl="1"/>
            <a:endParaRPr lang="en-US" altLang="en-US" dirty="0">
              <a:ea typeface="ＭＳ Ｐゴシック" charset="-128"/>
            </a:endParaRPr>
          </a:p>
          <a:p>
            <a:pPr lvl="1"/>
            <a:r>
              <a:rPr lang="en-US" altLang="en-US" dirty="0" smtClean="0">
                <a:ea typeface="ＭＳ Ｐゴシック" charset="-128"/>
              </a:rPr>
              <a:t>Do not pad before : ; ,    , e.g.</a:t>
            </a:r>
          </a:p>
        </p:txBody>
      </p:sp>
      <p:pic>
        <p:nvPicPr>
          <p:cNvPr id="2" name="Picture 1"/>
          <p:cNvPicPr>
            <a:picLocks noChangeAspect="1"/>
          </p:cNvPicPr>
          <p:nvPr/>
        </p:nvPicPr>
        <p:blipFill>
          <a:blip r:embed="rId3"/>
          <a:stretch>
            <a:fillRect/>
          </a:stretch>
        </p:blipFill>
        <p:spPr>
          <a:xfrm>
            <a:off x="2533650" y="3155950"/>
            <a:ext cx="4076700" cy="546100"/>
          </a:xfrm>
          <a:prstGeom prst="rect">
            <a:avLst/>
          </a:prstGeom>
        </p:spPr>
      </p:pic>
      <p:pic>
        <p:nvPicPr>
          <p:cNvPr id="3" name="Picture 2"/>
          <p:cNvPicPr>
            <a:picLocks noChangeAspect="1"/>
          </p:cNvPicPr>
          <p:nvPr/>
        </p:nvPicPr>
        <p:blipFill>
          <a:blip r:embed="rId4"/>
          <a:stretch>
            <a:fillRect/>
          </a:stretch>
        </p:blipFill>
        <p:spPr>
          <a:xfrm>
            <a:off x="2027237" y="4648200"/>
            <a:ext cx="5207000" cy="571500"/>
          </a:xfrm>
          <a:prstGeom prst="rect">
            <a:avLst/>
          </a:prstGeom>
        </p:spPr>
      </p:pic>
      <p:sp>
        <p:nvSpPr>
          <p:cNvPr id="4" name="TextBox 3"/>
          <p:cNvSpPr txBox="1"/>
          <p:nvPr/>
        </p:nvSpPr>
        <p:spPr>
          <a:xfrm>
            <a:off x="2743200" y="5562600"/>
            <a:ext cx="3813865" cy="369332"/>
          </a:xfrm>
          <a:prstGeom prst="rect">
            <a:avLst/>
          </a:prstGeom>
          <a:noFill/>
        </p:spPr>
        <p:txBody>
          <a:bodyPr wrap="none" rtlCol="0">
            <a:spAutoFit/>
          </a:bodyPr>
          <a:lstStyle/>
          <a:p>
            <a:r>
              <a:rPr lang="en-US" dirty="0" smtClean="0"/>
              <a:t>What else is wrong with the above?</a:t>
            </a:r>
            <a:endParaRPr lang="en-US" dirty="0"/>
          </a:p>
        </p:txBody>
      </p:sp>
    </p:spTree>
    <p:extLst>
      <p:ext uri="{BB962C8B-B14F-4D97-AF65-F5344CB8AC3E}">
        <p14:creationId xmlns:p14="http://schemas.microsoft.com/office/powerpoint/2010/main" val="572572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PEP8</a:t>
            </a:r>
            <a:endParaRPr lang="en-US" altLang="en-US" dirty="0">
              <a:ea typeface="ＭＳ Ｐゴシック" charset="-128"/>
            </a:endParaRP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Whitespace</a:t>
            </a:r>
          </a:p>
          <a:p>
            <a:pPr lvl="1"/>
            <a:r>
              <a:rPr lang="en-US" altLang="en-US" dirty="0" smtClean="0">
                <a:ea typeface="ＭＳ Ｐゴシック" charset="-128"/>
              </a:rPr>
              <a:t>Always surround =, +=, -=, </a:t>
            </a:r>
            <a:r>
              <a:rPr lang="en-US" dirty="0"/>
              <a:t>== , &lt; , &gt; , != , &lt;&gt; , &lt;= , &gt;= , in , not in , is , is </a:t>
            </a:r>
            <a:r>
              <a:rPr lang="en-US" dirty="0" smtClean="0"/>
              <a:t>not, and, or, not with a single space</a:t>
            </a:r>
            <a:endParaRPr lang="en-US" altLang="en-US" dirty="0" smtClean="0">
              <a:ea typeface="ＭＳ Ｐゴシック" charset="-128"/>
            </a:endParaRPr>
          </a:p>
        </p:txBody>
      </p:sp>
      <p:sp>
        <p:nvSpPr>
          <p:cNvPr id="4" name="TextBox 3"/>
          <p:cNvSpPr txBox="1"/>
          <p:nvPr/>
        </p:nvSpPr>
        <p:spPr>
          <a:xfrm>
            <a:off x="3429000" y="5574268"/>
            <a:ext cx="1787669" cy="369332"/>
          </a:xfrm>
          <a:prstGeom prst="rect">
            <a:avLst/>
          </a:prstGeom>
          <a:noFill/>
        </p:spPr>
        <p:txBody>
          <a:bodyPr wrap="none" rtlCol="0">
            <a:spAutoFit/>
          </a:bodyPr>
          <a:lstStyle/>
          <a:p>
            <a:r>
              <a:rPr lang="en-US" smtClean="0"/>
              <a:t>Having fun yet?</a:t>
            </a:r>
            <a:endParaRPr lang="en-US" dirty="0"/>
          </a:p>
        </p:txBody>
      </p:sp>
      <p:pic>
        <p:nvPicPr>
          <p:cNvPr id="5" name="Picture 4"/>
          <p:cNvPicPr>
            <a:picLocks noChangeAspect="1"/>
          </p:cNvPicPr>
          <p:nvPr/>
        </p:nvPicPr>
        <p:blipFill>
          <a:blip r:embed="rId3"/>
          <a:stretch>
            <a:fillRect/>
          </a:stretch>
        </p:blipFill>
        <p:spPr>
          <a:xfrm>
            <a:off x="914400" y="3726418"/>
            <a:ext cx="2844800" cy="1181100"/>
          </a:xfrm>
          <a:prstGeom prst="rect">
            <a:avLst/>
          </a:prstGeom>
        </p:spPr>
      </p:pic>
      <p:pic>
        <p:nvPicPr>
          <p:cNvPr id="6" name="Picture 5"/>
          <p:cNvPicPr>
            <a:picLocks noChangeAspect="1"/>
          </p:cNvPicPr>
          <p:nvPr/>
        </p:nvPicPr>
        <p:blipFill>
          <a:blip r:embed="rId4"/>
          <a:stretch>
            <a:fillRect/>
          </a:stretch>
        </p:blipFill>
        <p:spPr>
          <a:xfrm>
            <a:off x="4572000" y="3688038"/>
            <a:ext cx="3302000" cy="1143000"/>
          </a:xfrm>
          <a:prstGeom prst="rect">
            <a:avLst/>
          </a:prstGeom>
        </p:spPr>
      </p:pic>
    </p:spTree>
    <p:extLst>
      <p:ext uri="{BB962C8B-B14F-4D97-AF65-F5344CB8AC3E}">
        <p14:creationId xmlns:p14="http://schemas.microsoft.com/office/powerpoint/2010/main" val="2022189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PEP8</a:t>
            </a:r>
            <a:endParaRPr lang="en-US" altLang="en-US" dirty="0">
              <a:ea typeface="ＭＳ Ｐゴシック" charset="-128"/>
            </a:endParaRP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Whitespace</a:t>
            </a:r>
          </a:p>
          <a:p>
            <a:pPr lvl="1"/>
            <a:r>
              <a:rPr lang="en-US" altLang="en-US" dirty="0" smtClean="0">
                <a:ea typeface="ＭＳ Ｐゴシック" charset="-128"/>
              </a:rPr>
              <a:t>Never surround = with a space as a function parameter argument</a:t>
            </a:r>
          </a:p>
        </p:txBody>
      </p:sp>
      <p:sp>
        <p:nvSpPr>
          <p:cNvPr id="4" name="TextBox 3"/>
          <p:cNvSpPr txBox="1"/>
          <p:nvPr/>
        </p:nvSpPr>
        <p:spPr>
          <a:xfrm>
            <a:off x="3429000" y="5574268"/>
            <a:ext cx="2454518" cy="369332"/>
          </a:xfrm>
          <a:prstGeom prst="rect">
            <a:avLst/>
          </a:prstGeom>
          <a:noFill/>
        </p:spPr>
        <p:txBody>
          <a:bodyPr wrap="none" rtlCol="0">
            <a:spAutoFit/>
          </a:bodyPr>
          <a:lstStyle/>
          <a:p>
            <a:r>
              <a:rPr lang="en-US" dirty="0" smtClean="0"/>
              <a:t>Really having fun yet?</a:t>
            </a:r>
            <a:endParaRPr lang="en-US" dirty="0"/>
          </a:p>
        </p:txBody>
      </p:sp>
      <p:pic>
        <p:nvPicPr>
          <p:cNvPr id="2" name="Picture 1"/>
          <p:cNvPicPr>
            <a:picLocks noChangeAspect="1"/>
          </p:cNvPicPr>
          <p:nvPr/>
        </p:nvPicPr>
        <p:blipFill>
          <a:blip r:embed="rId3"/>
          <a:stretch>
            <a:fillRect/>
          </a:stretch>
        </p:blipFill>
        <p:spPr>
          <a:xfrm>
            <a:off x="2117725" y="3429000"/>
            <a:ext cx="4889500" cy="1498600"/>
          </a:xfrm>
          <a:prstGeom prst="rect">
            <a:avLst/>
          </a:prstGeom>
        </p:spPr>
      </p:pic>
    </p:spTree>
    <p:extLst>
      <p:ext uri="{BB962C8B-B14F-4D97-AF65-F5344CB8AC3E}">
        <p14:creationId xmlns:p14="http://schemas.microsoft.com/office/powerpoint/2010/main" val="1902732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PEP8</a:t>
            </a:r>
            <a:endParaRPr lang="en-US" altLang="en-US" dirty="0">
              <a:ea typeface="ＭＳ Ｐゴシック" charset="-128"/>
            </a:endParaRP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smtClean="0">
                <a:ea typeface="ＭＳ Ｐゴシック" charset="-128"/>
              </a:rPr>
              <a:t>Compound statements</a:t>
            </a:r>
            <a:endParaRPr lang="en-US" altLang="en-US" dirty="0" smtClean="0">
              <a:ea typeface="ＭＳ Ｐゴシック" charset="-128"/>
            </a:endParaRPr>
          </a:p>
        </p:txBody>
      </p:sp>
      <p:pic>
        <p:nvPicPr>
          <p:cNvPr id="3" name="Picture 2"/>
          <p:cNvPicPr>
            <a:picLocks noChangeAspect="1"/>
          </p:cNvPicPr>
          <p:nvPr/>
        </p:nvPicPr>
        <p:blipFill>
          <a:blip r:embed="rId3"/>
          <a:stretch>
            <a:fillRect/>
          </a:stretch>
        </p:blipFill>
        <p:spPr>
          <a:xfrm>
            <a:off x="1568450" y="2235200"/>
            <a:ext cx="6007100" cy="2387600"/>
          </a:xfrm>
          <a:prstGeom prst="rect">
            <a:avLst/>
          </a:prstGeom>
        </p:spPr>
      </p:pic>
    </p:spTree>
    <p:extLst>
      <p:ext uri="{BB962C8B-B14F-4D97-AF65-F5344CB8AC3E}">
        <p14:creationId xmlns:p14="http://schemas.microsoft.com/office/powerpoint/2010/main" val="136370360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PEP8</a:t>
            </a:r>
            <a:endParaRPr lang="en-US" altLang="en-US" dirty="0">
              <a:ea typeface="ＭＳ Ｐゴシック" charset="-128"/>
            </a:endParaRP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tLang="en-US" dirty="0" smtClean="0">
              <a:ea typeface="ＭＳ Ｐゴシック" charset="-128"/>
            </a:endParaRPr>
          </a:p>
        </p:txBody>
      </p:sp>
      <p:pic>
        <p:nvPicPr>
          <p:cNvPr id="3" name="Picture 2"/>
          <p:cNvPicPr>
            <a:picLocks noChangeAspect="1"/>
          </p:cNvPicPr>
          <p:nvPr/>
        </p:nvPicPr>
        <p:blipFill>
          <a:blip r:embed="rId3"/>
          <a:stretch>
            <a:fillRect/>
          </a:stretch>
        </p:blipFill>
        <p:spPr>
          <a:xfrm>
            <a:off x="0" y="1475859"/>
            <a:ext cx="9144000" cy="3906282"/>
          </a:xfrm>
          <a:prstGeom prst="rect">
            <a:avLst/>
          </a:prstGeom>
        </p:spPr>
      </p:pic>
    </p:spTree>
    <p:extLst>
      <p:ext uri="{BB962C8B-B14F-4D97-AF65-F5344CB8AC3E}">
        <p14:creationId xmlns:p14="http://schemas.microsoft.com/office/powerpoint/2010/main" val="31704941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Title 4"/>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Elements of Programming Style</a:t>
            </a:r>
          </a:p>
        </p:txBody>
      </p:sp>
      <p:sp>
        <p:nvSpPr>
          <p:cNvPr id="30722" name="Content Placeholder 5"/>
          <p:cNvSpPr>
            <a:spLocks noGrp="1"/>
          </p:cNvSpPr>
          <p:nvPr>
            <p:ph idx="1"/>
          </p:nvPr>
        </p:nvSpPr>
        <p:spPr bwMode="auto">
          <a:xfrm>
            <a:off x="3962400" y="1371600"/>
            <a:ext cx="47244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sz="2800">
                <a:ea typeface="ＭＳ Ｐゴシック" charset="-128"/>
              </a:rPr>
              <a:t>1974</a:t>
            </a:r>
          </a:p>
          <a:p>
            <a:r>
              <a:rPr lang="en-US" altLang="en-US" sz="2800">
                <a:ea typeface="ＭＳ Ｐゴシック" charset="-128"/>
              </a:rPr>
              <a:t>Fortran &amp; PL/1</a:t>
            </a:r>
            <a:r>
              <a:rPr lang="en-US" altLang="en-US" sz="2800" baseline="30000">
                <a:ea typeface="ＭＳ Ｐゴシック" charset="-128"/>
              </a:rPr>
              <a:t>1</a:t>
            </a:r>
          </a:p>
          <a:p>
            <a:r>
              <a:rPr lang="en-US" altLang="en-US" sz="2800">
                <a:ea typeface="ＭＳ Ｐゴシック" charset="-128"/>
              </a:rPr>
              <a:t>Most of the lessons are language free, e.g.</a:t>
            </a:r>
          </a:p>
          <a:p>
            <a:pPr lvl="1"/>
            <a:r>
              <a:rPr lang="en-US" altLang="en-US" i="1">
                <a:ea typeface="ＭＳ Ｐゴシック" charset="-128"/>
              </a:rPr>
              <a:t>Replace repetitive expressions </a:t>
            </a:r>
            <a:r>
              <a:rPr lang="en-US" altLang="en-US" sz="2400" i="1">
                <a:ea typeface="ＭＳ Ｐゴシック" charset="-128"/>
              </a:rPr>
              <a:t>by </a:t>
            </a:r>
            <a:r>
              <a:rPr lang="en-US" altLang="en-US" i="1">
                <a:ea typeface="ＭＳ Ｐゴシック" charset="-128"/>
              </a:rPr>
              <a:t>calls to a common [f]unction.</a:t>
            </a:r>
            <a:endParaRPr lang="en-US" altLang="en-US" sz="6800">
              <a:ea typeface="ＭＳ Ｐゴシック" charset="-128"/>
            </a:endParaRPr>
          </a:p>
          <a:p>
            <a:pPr lvl="1"/>
            <a:r>
              <a:rPr lang="en-US" altLang="en-US" i="1">
                <a:ea typeface="ＭＳ Ｐゴシック" charset="-128"/>
              </a:rPr>
              <a:t>Choose variable names that won't be confused.</a:t>
            </a:r>
          </a:p>
        </p:txBody>
      </p:sp>
      <p:pic>
        <p:nvPicPr>
          <p:cNvPr id="30725"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85800" y="1371600"/>
            <a:ext cx="2806700" cy="426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26" name="TextBox 3"/>
          <p:cNvSpPr txBox="1">
            <a:spLocks noChangeArrowheads="1"/>
          </p:cNvSpPr>
          <p:nvPr/>
        </p:nvSpPr>
        <p:spPr bwMode="auto">
          <a:xfrm>
            <a:off x="2900363" y="5943600"/>
            <a:ext cx="31099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800"/>
              <a:t>1. Programming Language 1</a:t>
            </a:r>
          </a:p>
        </p:txBody>
      </p:sp>
    </p:spTree>
    <p:extLst>
      <p:ext uri="{BB962C8B-B14F-4D97-AF65-F5344CB8AC3E}">
        <p14:creationId xmlns:p14="http://schemas.microsoft.com/office/powerpoint/2010/main" val="54768057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Title 4"/>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Elements of Programming Style</a:t>
            </a:r>
          </a:p>
        </p:txBody>
      </p:sp>
      <p:sp>
        <p:nvSpPr>
          <p:cNvPr id="30722" name="Content Placeholder 5"/>
          <p:cNvSpPr>
            <a:spLocks noGrp="1"/>
          </p:cNvSpPr>
          <p:nvPr>
            <p:ph idx="1"/>
          </p:nvPr>
        </p:nvSpPr>
        <p:spPr bwMode="auto">
          <a:xfrm>
            <a:off x="3962400" y="1371600"/>
            <a:ext cx="47244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sz="2800" dirty="0" smtClean="0">
                <a:ea typeface="ＭＳ Ｐゴシック" charset="-128"/>
              </a:rPr>
              <a:t>Also addresses</a:t>
            </a:r>
          </a:p>
          <a:p>
            <a:pPr lvl="1"/>
            <a:r>
              <a:rPr lang="en-US" altLang="en-US" sz="2400" dirty="0" smtClean="0">
                <a:ea typeface="ＭＳ Ｐゴシック" charset="-128"/>
              </a:rPr>
              <a:t>Software design</a:t>
            </a:r>
          </a:p>
          <a:p>
            <a:pPr lvl="1"/>
            <a:r>
              <a:rPr lang="en-US" altLang="en-US" sz="2400" dirty="0" smtClean="0">
                <a:ea typeface="ＭＳ Ｐゴシック" charset="-128"/>
              </a:rPr>
              <a:t>Common pitfalls, e.g.</a:t>
            </a:r>
            <a:endParaRPr lang="en-US" altLang="en-US" dirty="0">
              <a:ea typeface="ＭＳ Ｐゴシック" charset="-128"/>
            </a:endParaRPr>
          </a:p>
          <a:p>
            <a:endParaRPr lang="en-US" altLang="en-US" i="1" dirty="0">
              <a:ea typeface="ＭＳ Ｐゴシック" charset="-128"/>
            </a:endParaRPr>
          </a:p>
        </p:txBody>
      </p:sp>
      <p:pic>
        <p:nvPicPr>
          <p:cNvPr id="30725"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85800" y="1371600"/>
            <a:ext cx="2806700" cy="426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26" name="TextBox 3"/>
          <p:cNvSpPr txBox="1">
            <a:spLocks noChangeArrowheads="1"/>
          </p:cNvSpPr>
          <p:nvPr/>
        </p:nvSpPr>
        <p:spPr bwMode="auto">
          <a:xfrm>
            <a:off x="2900363" y="5943600"/>
            <a:ext cx="31099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800"/>
              <a:t>1. Programming Language 1</a:t>
            </a:r>
          </a:p>
        </p:txBody>
      </p:sp>
      <p:pic>
        <p:nvPicPr>
          <p:cNvPr id="3" name="Picture 2"/>
          <p:cNvPicPr>
            <a:picLocks noChangeAspect="1"/>
          </p:cNvPicPr>
          <p:nvPr/>
        </p:nvPicPr>
        <p:blipFill>
          <a:blip r:embed="rId3"/>
          <a:stretch>
            <a:fillRect/>
          </a:stretch>
        </p:blipFill>
        <p:spPr>
          <a:xfrm>
            <a:off x="3669798" y="2819400"/>
            <a:ext cx="4680953" cy="1027268"/>
          </a:xfrm>
          <a:prstGeom prst="rect">
            <a:avLst/>
          </a:prstGeom>
        </p:spPr>
      </p:pic>
      <p:pic>
        <p:nvPicPr>
          <p:cNvPr id="4" name="Picture 3"/>
          <p:cNvPicPr>
            <a:picLocks noChangeAspect="1"/>
          </p:cNvPicPr>
          <p:nvPr/>
        </p:nvPicPr>
        <p:blipFill>
          <a:blip r:embed="rId4"/>
          <a:stretch>
            <a:fillRect/>
          </a:stretch>
        </p:blipFill>
        <p:spPr>
          <a:xfrm>
            <a:off x="3724148" y="3915253"/>
            <a:ext cx="4572252" cy="933326"/>
          </a:xfrm>
          <a:prstGeom prst="rect">
            <a:avLst/>
          </a:prstGeom>
        </p:spPr>
      </p:pic>
      <p:sp>
        <p:nvSpPr>
          <p:cNvPr id="12" name="TextBox 11"/>
          <p:cNvSpPr txBox="1"/>
          <p:nvPr/>
        </p:nvSpPr>
        <p:spPr>
          <a:xfrm rot="20881239">
            <a:off x="4770743" y="4957800"/>
            <a:ext cx="2239716" cy="830997"/>
          </a:xfrm>
          <a:prstGeom prst="rect">
            <a:avLst/>
          </a:prstGeom>
          <a:noFill/>
        </p:spPr>
        <p:txBody>
          <a:bodyPr wrap="none" rtlCol="0">
            <a:spAutoFit/>
          </a:bodyPr>
          <a:lstStyle/>
          <a:p>
            <a:r>
              <a:rPr lang="en-US" sz="4800" b="1" dirty="0" smtClean="0">
                <a:solidFill>
                  <a:srgbClr val="FF0000"/>
                </a:solidFill>
              </a:rPr>
              <a:t>Funny!</a:t>
            </a:r>
            <a:endParaRPr lang="en-US" sz="4800" b="1" dirty="0">
              <a:solidFill>
                <a:srgbClr val="FF0000"/>
              </a:solidFill>
            </a:endParaRPr>
          </a:p>
        </p:txBody>
      </p:sp>
    </p:spTree>
    <p:extLst>
      <p:ext uri="{BB962C8B-B14F-4D97-AF65-F5344CB8AC3E}">
        <p14:creationId xmlns:p14="http://schemas.microsoft.com/office/powerpoint/2010/main" val="752479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le 4"/>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Elements of Style</a:t>
            </a:r>
          </a:p>
        </p:txBody>
      </p:sp>
      <p:sp>
        <p:nvSpPr>
          <p:cNvPr id="18434" name="Content Placeholder 5"/>
          <p:cNvSpPr>
            <a:spLocks noGrp="1"/>
          </p:cNvSpPr>
          <p:nvPr>
            <p:ph idx="1"/>
          </p:nvPr>
        </p:nvSpPr>
        <p:spPr bwMode="auto">
          <a:xfrm>
            <a:off x="3962400" y="1371600"/>
            <a:ext cx="47244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AKA Strunk &amp; White	</a:t>
            </a:r>
          </a:p>
          <a:p>
            <a:endParaRPr lang="en-US" altLang="en-US" sz="2000">
              <a:ea typeface="ＭＳ Ｐゴシック" charset="-128"/>
            </a:endParaRPr>
          </a:p>
          <a:p>
            <a:r>
              <a:rPr lang="en-US" altLang="en-US" sz="2000">
                <a:ea typeface="ＭＳ Ｐゴシック" charset="-128"/>
              </a:rPr>
              <a:t>“Vigorous writing is concise. A sentence should contain no unnecessary words, a paragraph no unnecessary sentences, for the same reason that a drawing should have no unnecessary lines and a machine no unnecessary parts. This requires not that the writer make all his sentences short, or that he avoid all detail and treat his subjects only in outline, but that he make every word tell.”</a:t>
            </a:r>
          </a:p>
        </p:txBody>
      </p:sp>
      <p:pic>
        <p:nvPicPr>
          <p:cNvPr id="18437"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62000" y="1379538"/>
            <a:ext cx="2794000" cy="429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6858342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Elements of Programming </a:t>
            </a:r>
            <a:r>
              <a:rPr lang="en-US" altLang="en-US" dirty="0">
                <a:ea typeface="ＭＳ Ｐゴシック" charset="-128"/>
              </a:rPr>
              <a:t>Style</a:t>
            </a:r>
          </a:p>
        </p:txBody>
      </p:sp>
      <p:sp>
        <p:nvSpPr>
          <p:cNvPr id="31746" name="Content Placeholder 2"/>
          <p:cNvSpPr>
            <a:spLocks noGrp="1"/>
          </p:cNvSpPr>
          <p:nvPr>
            <p:ph idx="1"/>
          </p:nvPr>
        </p:nvSpPr>
        <p:spPr bwMode="auto">
          <a:xfrm>
            <a:off x="457200" y="1371600"/>
            <a:ext cx="84582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i="1" dirty="0">
                <a:ea typeface="ＭＳ Ｐゴシック" charset="-128"/>
              </a:rPr>
              <a:t>Choose variable names that won’t </a:t>
            </a:r>
            <a:r>
              <a:rPr lang="en-US" altLang="en-US" i="1" dirty="0" smtClean="0">
                <a:ea typeface="ＭＳ Ｐゴシック" charset="-128"/>
              </a:rPr>
              <a:t>be confused</a:t>
            </a:r>
            <a:r>
              <a:rPr lang="en-US" altLang="en-US" i="1" dirty="0">
                <a:ea typeface="ＭＳ Ｐゴシック" charset="-128"/>
              </a:rPr>
              <a:t>.</a:t>
            </a:r>
          </a:p>
          <a:p>
            <a:pPr lvl="1"/>
            <a:endParaRPr lang="en-US" altLang="en-US" dirty="0">
              <a:ea typeface="ＭＳ Ｐゴシック" charset="-128"/>
            </a:endParaRPr>
          </a:p>
          <a:p>
            <a:pPr lvl="1"/>
            <a:endParaRPr lang="en-US" altLang="en-US" dirty="0">
              <a:ea typeface="ＭＳ Ｐゴシック" charset="-128"/>
            </a:endParaRPr>
          </a:p>
          <a:p>
            <a:pPr lvl="1"/>
            <a:endParaRPr lang="en-US" altLang="en-US" dirty="0">
              <a:ea typeface="ＭＳ Ｐゴシック" charset="-128"/>
            </a:endParaRPr>
          </a:p>
          <a:p>
            <a:pPr lvl="1"/>
            <a:endParaRPr lang="en-US" altLang="en-US" dirty="0">
              <a:ea typeface="ＭＳ Ｐゴシック" charset="-128"/>
            </a:endParaRPr>
          </a:p>
          <a:p>
            <a:pPr lvl="1"/>
            <a:endParaRPr lang="en-US" altLang="en-US" dirty="0">
              <a:ea typeface="ＭＳ Ｐゴシック" charset="-128"/>
            </a:endParaRPr>
          </a:p>
        </p:txBody>
      </p:sp>
      <p:pic>
        <p:nvPicPr>
          <p:cNvPr id="9" name="Picture 8"/>
          <p:cNvPicPr>
            <a:picLocks noChangeAspect="1"/>
          </p:cNvPicPr>
          <p:nvPr/>
        </p:nvPicPr>
        <p:blipFill>
          <a:blip r:embed="rId3"/>
          <a:stretch>
            <a:fillRect/>
          </a:stretch>
        </p:blipFill>
        <p:spPr>
          <a:xfrm>
            <a:off x="0" y="1981200"/>
            <a:ext cx="9144000" cy="3906282"/>
          </a:xfrm>
          <a:prstGeom prst="rect">
            <a:avLst/>
          </a:prstGeom>
        </p:spPr>
      </p:pic>
    </p:spTree>
    <p:extLst>
      <p:ext uri="{BB962C8B-B14F-4D97-AF65-F5344CB8AC3E}">
        <p14:creationId xmlns:p14="http://schemas.microsoft.com/office/powerpoint/2010/main" val="38955760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PEP8</a:t>
            </a:r>
            <a:endParaRPr lang="en-US" altLang="en-US" dirty="0">
              <a:ea typeface="ＭＳ Ｐゴシック" charset="-128"/>
            </a:endParaRP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Naming conventions</a:t>
            </a:r>
          </a:p>
          <a:p>
            <a:pPr lvl="1"/>
            <a:r>
              <a:rPr lang="en-US" altLang="en-US" dirty="0" smtClean="0">
                <a:ea typeface="ＭＳ Ｐゴシック" charset="-128"/>
              </a:rPr>
              <a:t>How you name functions, classes, and variables can have a huge impact on readability</a:t>
            </a:r>
          </a:p>
        </p:txBody>
      </p:sp>
      <p:sp>
        <p:nvSpPr>
          <p:cNvPr id="31748" name="Slide Number Placeholder 4"/>
          <p:cNvSpPr>
            <a:spLocks noGrp="1"/>
          </p:cNvSpPr>
          <p:nvPr>
            <p:ph type="sldNum" sz="quarter" idx="4294967295"/>
          </p:nvPr>
        </p:nvSpPr>
        <p:spPr bwMode="auto">
          <a:xfrm>
            <a:off x="3124200" y="6356350"/>
            <a:ext cx="28956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F2058821-5108-DF4D-A59E-96D40021E552}" type="slidenum">
              <a:rPr lang="en-US" altLang="en-US" sz="1800"/>
              <a:pPr eaLnBrk="1" hangingPunct="1"/>
              <a:t>31</a:t>
            </a:fld>
            <a:endParaRPr lang="en-US" altLang="en-US" sz="1800"/>
          </a:p>
        </p:txBody>
      </p:sp>
      <p:sp>
        <p:nvSpPr>
          <p:cNvPr id="8" name="Footer Placeholder 3"/>
          <p:cNvSpPr>
            <a:spLocks noGrp="1"/>
          </p:cNvSpPr>
          <p:nvPr>
            <p:ph type="ftr" sz="quarter" idx="4294967295"/>
          </p:nvPr>
        </p:nvSpPr>
        <p:spPr bwMode="auto">
          <a:xfrm>
            <a:off x="3114675" y="6264275"/>
            <a:ext cx="28956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en-US" altLang="en-US" sz="1200" dirty="0">
              <a:solidFill>
                <a:srgbClr val="898989"/>
              </a:solidFill>
              <a:latin typeface="Calibri" charset="0"/>
            </a:endParaRPr>
          </a:p>
        </p:txBody>
      </p:sp>
      <p:pic>
        <p:nvPicPr>
          <p:cNvPr id="7" name="Picture 6"/>
          <p:cNvPicPr>
            <a:picLocks noChangeAspect="1"/>
          </p:cNvPicPr>
          <p:nvPr/>
        </p:nvPicPr>
        <p:blipFill>
          <a:blip r:embed="rId3"/>
          <a:stretch>
            <a:fillRect/>
          </a:stretch>
        </p:blipFill>
        <p:spPr>
          <a:xfrm>
            <a:off x="0" y="2951718"/>
            <a:ext cx="9144000" cy="3906282"/>
          </a:xfrm>
          <a:prstGeom prst="rect">
            <a:avLst/>
          </a:prstGeom>
        </p:spPr>
      </p:pic>
    </p:spTree>
    <p:extLst>
      <p:ext uri="{BB962C8B-B14F-4D97-AF65-F5344CB8AC3E}">
        <p14:creationId xmlns:p14="http://schemas.microsoft.com/office/powerpoint/2010/main" val="12532778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PEP8</a:t>
            </a:r>
            <a:endParaRPr lang="en-US" altLang="en-US" dirty="0">
              <a:ea typeface="ＭＳ Ｐゴシック" charset="-128"/>
            </a:endParaRP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Naming conventions</a:t>
            </a:r>
          </a:p>
          <a:p>
            <a:pPr lvl="1"/>
            <a:r>
              <a:rPr lang="en-US" altLang="en-US" dirty="0" smtClean="0">
                <a:ea typeface="ＭＳ Ｐゴシック" charset="-128"/>
              </a:rPr>
              <a:t>Avoid the following variable names:</a:t>
            </a:r>
          </a:p>
          <a:p>
            <a:pPr lvl="2"/>
            <a:r>
              <a:rPr lang="en-US" altLang="en-US" dirty="0" smtClean="0">
                <a:ea typeface="ＭＳ Ｐゴシック" charset="-128"/>
              </a:rPr>
              <a:t>Lower case L (l)</a:t>
            </a:r>
          </a:p>
          <a:p>
            <a:pPr lvl="2"/>
            <a:r>
              <a:rPr lang="en-US" altLang="en-US" dirty="0" smtClean="0">
                <a:ea typeface="ＭＳ Ｐゴシック" charset="-128"/>
              </a:rPr>
              <a:t>Upper case O (O)</a:t>
            </a:r>
          </a:p>
          <a:p>
            <a:pPr lvl="2"/>
            <a:r>
              <a:rPr lang="en-US" altLang="en-US" dirty="0" smtClean="0">
                <a:ea typeface="ＭＳ Ｐゴシック" charset="-128"/>
              </a:rPr>
              <a:t>Upper case I (I)</a:t>
            </a:r>
          </a:p>
          <a:p>
            <a:pPr lvl="2"/>
            <a:endParaRPr lang="en-US" altLang="en-US" dirty="0">
              <a:ea typeface="ＭＳ Ｐゴシック" charset="-128"/>
            </a:endParaRPr>
          </a:p>
          <a:p>
            <a:pPr lvl="2"/>
            <a:r>
              <a:rPr lang="en-US" altLang="en-US" dirty="0" smtClean="0">
                <a:ea typeface="ＭＳ Ｐゴシック" charset="-128"/>
              </a:rPr>
              <a:t>There are unacceptable, terrible, and awful.  Why?</a:t>
            </a:r>
          </a:p>
          <a:p>
            <a:pPr lvl="3"/>
            <a:r>
              <a:rPr lang="en-US" altLang="en-US" dirty="0" smtClean="0">
                <a:ea typeface="ＭＳ Ｐゴシック" charset="-128"/>
              </a:rPr>
              <a:t>Can be confused with 1 and 0 in some fonts</a:t>
            </a:r>
          </a:p>
          <a:p>
            <a:pPr lvl="3"/>
            <a:r>
              <a:rPr lang="en-US" altLang="en-US" dirty="0" smtClean="0">
                <a:ea typeface="ＭＳ Ｐゴシック" charset="-128"/>
              </a:rPr>
              <a:t>Can be confused with each other (i.e. I and l)</a:t>
            </a:r>
          </a:p>
        </p:txBody>
      </p:sp>
    </p:spTree>
    <p:extLst>
      <p:ext uri="{BB962C8B-B14F-4D97-AF65-F5344CB8AC3E}">
        <p14:creationId xmlns:p14="http://schemas.microsoft.com/office/powerpoint/2010/main" val="1356742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746">
                                            <p:txEl>
                                              <p:pRg st="7" end="7"/>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74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PEP8</a:t>
            </a:r>
            <a:endParaRPr lang="en-US" altLang="en-US" dirty="0">
              <a:ea typeface="ＭＳ Ｐゴシック" charset="-128"/>
            </a:endParaRP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Naming conventions</a:t>
            </a:r>
          </a:p>
          <a:p>
            <a:endParaRPr lang="en-US" altLang="en-US" dirty="0" smtClean="0">
              <a:ea typeface="ＭＳ Ｐゴシック" charset="-128"/>
            </a:endParaRPr>
          </a:p>
          <a:p>
            <a:pPr lvl="1"/>
            <a:r>
              <a:rPr lang="en-US" altLang="en-US" dirty="0" smtClean="0">
                <a:ea typeface="ＭＳ Ｐゴシック" charset="-128"/>
              </a:rPr>
              <a:t>Module names should be short, lowercase</a:t>
            </a:r>
          </a:p>
          <a:p>
            <a:pPr lvl="2"/>
            <a:r>
              <a:rPr lang="en-US" altLang="en-US" dirty="0" smtClean="0">
                <a:ea typeface="ＭＳ Ｐゴシック" charset="-128"/>
              </a:rPr>
              <a:t>Underscores are OK if it helps with readability</a:t>
            </a:r>
          </a:p>
          <a:p>
            <a:pPr lvl="2"/>
            <a:endParaRPr lang="en-US" altLang="en-US" dirty="0" smtClean="0">
              <a:ea typeface="ＭＳ Ｐゴシック" charset="-128"/>
            </a:endParaRPr>
          </a:p>
          <a:p>
            <a:pPr lvl="1"/>
            <a:r>
              <a:rPr lang="en-US" altLang="en-US" dirty="0" smtClean="0">
                <a:ea typeface="ＭＳ Ｐゴシック" charset="-128"/>
              </a:rPr>
              <a:t>Package names should be short, lowercase</a:t>
            </a:r>
          </a:p>
          <a:p>
            <a:pPr lvl="2"/>
            <a:r>
              <a:rPr lang="en-US" altLang="en-US" dirty="0" smtClean="0">
                <a:ea typeface="ＭＳ Ｐゴシック" charset="-128"/>
              </a:rPr>
              <a:t>Underscores are frowned upon and people will speak disparagingly </a:t>
            </a:r>
            <a:r>
              <a:rPr lang="en-US" altLang="en-US" dirty="0">
                <a:ea typeface="ＭＳ Ｐゴシック" charset="-128"/>
              </a:rPr>
              <a:t>behind </a:t>
            </a:r>
            <a:r>
              <a:rPr lang="en-US" altLang="en-US" dirty="0" smtClean="0">
                <a:ea typeface="ＭＳ Ｐゴシック" charset="-128"/>
              </a:rPr>
              <a:t>your back if you use them</a:t>
            </a:r>
          </a:p>
        </p:txBody>
      </p:sp>
    </p:spTree>
    <p:extLst>
      <p:ext uri="{BB962C8B-B14F-4D97-AF65-F5344CB8AC3E}">
        <p14:creationId xmlns:p14="http://schemas.microsoft.com/office/powerpoint/2010/main" val="26612409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PEP8</a:t>
            </a:r>
            <a:endParaRPr lang="en-US" altLang="en-US" dirty="0">
              <a:ea typeface="ＭＳ Ｐゴシック" charset="-128"/>
            </a:endParaRP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Naming conventions</a:t>
            </a:r>
          </a:p>
          <a:p>
            <a:pPr lvl="1"/>
            <a:r>
              <a:rPr lang="en-US" altLang="en-US" dirty="0" smtClean="0">
                <a:ea typeface="ＭＳ Ｐゴシック" charset="-128"/>
              </a:rPr>
              <a:t>Class names should be in </a:t>
            </a:r>
            <a:r>
              <a:rPr lang="en-US" altLang="en-US" dirty="0" err="1" smtClean="0">
                <a:ea typeface="ＭＳ Ｐゴシック" charset="-128"/>
              </a:rPr>
              <a:t>CapWords</a:t>
            </a:r>
            <a:endParaRPr lang="en-US" altLang="en-US" dirty="0" smtClean="0">
              <a:ea typeface="ＭＳ Ｐゴシック" charset="-128"/>
            </a:endParaRPr>
          </a:p>
          <a:p>
            <a:pPr lvl="2"/>
            <a:r>
              <a:rPr lang="en-US" altLang="en-US" dirty="0" err="1" smtClean="0">
                <a:ea typeface="ＭＳ Ｐゴシック" charset="-128"/>
              </a:rPr>
              <a:t>SoNamedBecauseItUsesCapsForFirstLetterInEachWord</a:t>
            </a:r>
            <a:endParaRPr lang="en-US" altLang="en-US" dirty="0" smtClean="0">
              <a:ea typeface="ＭＳ Ｐゴシック" charset="-128"/>
            </a:endParaRPr>
          </a:p>
          <a:p>
            <a:pPr lvl="2"/>
            <a:r>
              <a:rPr lang="en-US" altLang="en-US" dirty="0" smtClean="0">
                <a:ea typeface="ＭＳ Ｐゴシック" charset="-128"/>
              </a:rPr>
              <a:t>Also known as </a:t>
            </a:r>
            <a:r>
              <a:rPr lang="en-US" altLang="en-US" dirty="0" err="1" smtClean="0">
                <a:ea typeface="ＭＳ Ｐゴシック" charset="-128"/>
              </a:rPr>
              <a:t>CamelCase</a:t>
            </a:r>
            <a:endParaRPr lang="en-US" altLang="en-US" dirty="0" smtClean="0">
              <a:ea typeface="ＭＳ Ｐゴシック" charset="-128"/>
            </a:endParaRPr>
          </a:p>
          <a:p>
            <a:pPr lvl="2"/>
            <a:endParaRPr lang="en-US" altLang="en-US" dirty="0">
              <a:ea typeface="ＭＳ Ｐゴシック" charset="-128"/>
            </a:endParaRPr>
          </a:p>
          <a:p>
            <a:pPr lvl="2"/>
            <a:endParaRPr lang="en-US" altLang="en-US" dirty="0" smtClean="0">
              <a:ea typeface="ＭＳ Ｐゴシック" charset="-128"/>
            </a:endParaRPr>
          </a:p>
          <a:p>
            <a:pPr lvl="2"/>
            <a:r>
              <a:rPr lang="en-US" altLang="en-US" dirty="0" smtClean="0">
                <a:ea typeface="ＭＳ Ｐゴシック" charset="-128"/>
              </a:rPr>
              <a:t>Notice no underscore!</a:t>
            </a:r>
          </a:p>
          <a:p>
            <a:pPr lvl="2"/>
            <a:r>
              <a:rPr lang="en-US" altLang="en-US" dirty="0" smtClean="0">
                <a:ea typeface="ＭＳ Ｐゴシック" charset="-128"/>
              </a:rPr>
              <a:t>Much hate on the internet for</a:t>
            </a:r>
          </a:p>
          <a:p>
            <a:pPr marL="914400" lvl="2" indent="0">
              <a:buNone/>
            </a:pPr>
            <a:r>
              <a:rPr lang="en-US" altLang="en-US" dirty="0" smtClean="0">
                <a:ea typeface="ＭＳ Ｐゴシック" charset="-128"/>
              </a:rPr>
              <a:t>			</a:t>
            </a:r>
            <a:r>
              <a:rPr lang="en-US" altLang="en-US" dirty="0" err="1" smtClean="0">
                <a:ea typeface="ＭＳ Ｐゴシック" charset="-128"/>
              </a:rPr>
              <a:t>Camel_Case</a:t>
            </a:r>
            <a:endParaRPr lang="en-US" altLang="en-US" dirty="0" smtClean="0">
              <a:ea typeface="ＭＳ Ｐゴシック" charset="-128"/>
            </a:endParaRPr>
          </a:p>
        </p:txBody>
      </p:sp>
      <p:pic>
        <p:nvPicPr>
          <p:cNvPr id="2" name="Picture 1"/>
          <p:cNvPicPr>
            <a:picLocks noChangeAspect="1"/>
          </p:cNvPicPr>
          <p:nvPr/>
        </p:nvPicPr>
        <p:blipFill>
          <a:blip r:embed="rId3"/>
          <a:stretch>
            <a:fillRect/>
          </a:stretch>
        </p:blipFill>
        <p:spPr>
          <a:xfrm>
            <a:off x="5562600" y="2946400"/>
            <a:ext cx="2743200" cy="2997200"/>
          </a:xfrm>
          <a:prstGeom prst="rect">
            <a:avLst/>
          </a:prstGeom>
        </p:spPr>
      </p:pic>
    </p:spTree>
    <p:extLst>
      <p:ext uri="{BB962C8B-B14F-4D97-AF65-F5344CB8AC3E}">
        <p14:creationId xmlns:p14="http://schemas.microsoft.com/office/powerpoint/2010/main" val="177790567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PEP8</a:t>
            </a:r>
            <a:endParaRPr lang="en-US" altLang="en-US" dirty="0">
              <a:ea typeface="ＭＳ Ｐゴシック" charset="-128"/>
            </a:endParaRP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Naming conventions</a:t>
            </a:r>
          </a:p>
          <a:p>
            <a:pPr lvl="1"/>
            <a:r>
              <a:rPr lang="en-US" altLang="en-US" dirty="0" smtClean="0">
                <a:ea typeface="ＭＳ Ｐゴシック" charset="-128"/>
              </a:rPr>
              <a:t>What naming convention should I use for exceptions?</a:t>
            </a:r>
          </a:p>
        </p:txBody>
      </p:sp>
      <p:pic>
        <p:nvPicPr>
          <p:cNvPr id="4" name="Picture 3"/>
          <p:cNvPicPr>
            <a:picLocks noChangeAspect="1"/>
          </p:cNvPicPr>
          <p:nvPr/>
        </p:nvPicPr>
        <p:blipFill>
          <a:blip r:embed="rId3"/>
          <a:stretch>
            <a:fillRect/>
          </a:stretch>
        </p:blipFill>
        <p:spPr>
          <a:xfrm>
            <a:off x="2570922" y="3048000"/>
            <a:ext cx="4002156" cy="2675860"/>
          </a:xfrm>
          <a:prstGeom prst="rect">
            <a:avLst/>
          </a:prstGeom>
        </p:spPr>
      </p:pic>
      <p:sp>
        <p:nvSpPr>
          <p:cNvPr id="5" name="TextBox 4"/>
          <p:cNvSpPr txBox="1"/>
          <p:nvPr/>
        </p:nvSpPr>
        <p:spPr>
          <a:xfrm>
            <a:off x="7010400" y="4114800"/>
            <a:ext cx="1544012" cy="646331"/>
          </a:xfrm>
          <a:prstGeom prst="rect">
            <a:avLst/>
          </a:prstGeom>
          <a:noFill/>
        </p:spPr>
        <p:txBody>
          <a:bodyPr wrap="none" rtlCol="0">
            <a:spAutoFit/>
          </a:bodyPr>
          <a:lstStyle/>
          <a:p>
            <a:r>
              <a:rPr lang="en-US" sz="3600" b="1" dirty="0" smtClean="0">
                <a:solidFill>
                  <a:srgbClr val="FF0000"/>
                </a:solidFill>
              </a:rPr>
              <a:t>WHY?</a:t>
            </a:r>
            <a:endParaRPr lang="en-US" sz="3600" b="1" dirty="0">
              <a:solidFill>
                <a:srgbClr val="FF0000"/>
              </a:solidFill>
            </a:endParaRPr>
          </a:p>
        </p:txBody>
      </p:sp>
    </p:spTree>
    <p:extLst>
      <p:ext uri="{BB962C8B-B14F-4D97-AF65-F5344CB8AC3E}">
        <p14:creationId xmlns:p14="http://schemas.microsoft.com/office/powerpoint/2010/main" val="600776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PEP8</a:t>
            </a:r>
            <a:endParaRPr lang="en-US" altLang="en-US" dirty="0">
              <a:ea typeface="ＭＳ Ｐゴシック" charset="-128"/>
            </a:endParaRP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lnSpcReduction="10000"/>
          </a:bodyPr>
          <a:lstStyle/>
          <a:p>
            <a:r>
              <a:rPr lang="en-US" altLang="en-US" dirty="0" smtClean="0">
                <a:ea typeface="ＭＳ Ｐゴシック" charset="-128"/>
              </a:rPr>
              <a:t>Naming conventions</a:t>
            </a:r>
          </a:p>
          <a:p>
            <a:pPr lvl="1"/>
            <a:r>
              <a:rPr lang="en-US" altLang="en-US" dirty="0" smtClean="0">
                <a:ea typeface="ＭＳ Ｐゴシック" charset="-128"/>
              </a:rPr>
              <a:t>Functions</a:t>
            </a:r>
          </a:p>
          <a:p>
            <a:pPr lvl="2"/>
            <a:r>
              <a:rPr lang="en-US" dirty="0"/>
              <a:t>L</a:t>
            </a:r>
            <a:r>
              <a:rPr lang="en-US" dirty="0" smtClean="0"/>
              <a:t>owercase</a:t>
            </a:r>
            <a:r>
              <a:rPr lang="en-US" dirty="0"/>
              <a:t>, with words separated by underscores as necessary to improve </a:t>
            </a:r>
            <a:r>
              <a:rPr lang="en-US" dirty="0" smtClean="0"/>
              <a:t>readability</a:t>
            </a:r>
          </a:p>
          <a:p>
            <a:pPr lvl="2"/>
            <a:endParaRPr lang="en-US" altLang="en-US" dirty="0" smtClean="0">
              <a:ea typeface="ＭＳ Ｐゴシック" charset="-128"/>
            </a:endParaRPr>
          </a:p>
          <a:p>
            <a:pPr lvl="2"/>
            <a:r>
              <a:rPr lang="en-US" altLang="en-US" dirty="0" err="1" smtClean="0">
                <a:ea typeface="ＭＳ Ｐゴシック" charset="-128"/>
              </a:rPr>
              <a:t>mixedCase</a:t>
            </a:r>
            <a:r>
              <a:rPr lang="en-US" altLang="en-US" dirty="0" smtClean="0">
                <a:ea typeface="ＭＳ Ｐゴシック" charset="-128"/>
              </a:rPr>
              <a:t> is permitted if that is the prevailing style (some legacy pieces of Python used this style)</a:t>
            </a:r>
          </a:p>
          <a:p>
            <a:pPr lvl="2"/>
            <a:endParaRPr lang="en-US" altLang="en-US" dirty="0">
              <a:ea typeface="ＭＳ Ｐゴシック" charset="-128"/>
            </a:endParaRPr>
          </a:p>
          <a:p>
            <a:pPr lvl="2"/>
            <a:r>
              <a:rPr lang="en-US" altLang="en-US" dirty="0" smtClean="0">
                <a:ea typeface="ＭＳ Ｐゴシック" charset="-128"/>
              </a:rPr>
              <a:t>Easy habit to fall into</a:t>
            </a:r>
            <a:r>
              <a:rPr lang="is-IS" altLang="en-US" dirty="0" smtClean="0">
                <a:ea typeface="ＭＳ Ｐゴシック" charset="-128"/>
              </a:rPr>
              <a:t>… Very common in style guides for other languages, e.g. R</a:t>
            </a:r>
          </a:p>
          <a:p>
            <a:pPr lvl="3"/>
            <a:r>
              <a:rPr lang="is-IS" altLang="en-US" dirty="0" smtClean="0">
                <a:ea typeface="ＭＳ Ｐゴシック" charset="-128"/>
              </a:rPr>
              <a:t>If this is your thing, then be consistent</a:t>
            </a:r>
            <a:endParaRPr lang="en-US" altLang="en-US" dirty="0" smtClean="0">
              <a:ea typeface="ＭＳ Ｐゴシック" charset="-128"/>
            </a:endParaRPr>
          </a:p>
        </p:txBody>
      </p:sp>
    </p:spTree>
    <p:extLst>
      <p:ext uri="{BB962C8B-B14F-4D97-AF65-F5344CB8AC3E}">
        <p14:creationId xmlns:p14="http://schemas.microsoft.com/office/powerpoint/2010/main" val="65176003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PEP8</a:t>
            </a:r>
            <a:endParaRPr lang="en-US" altLang="en-US" dirty="0">
              <a:ea typeface="ＭＳ Ｐゴシック" charset="-128"/>
            </a:endParaRPr>
          </a:p>
        </p:txBody>
      </p:sp>
      <p:pic>
        <p:nvPicPr>
          <p:cNvPr id="2" name="Content Placeholder 1"/>
          <p:cNvPicPr>
            <a:picLocks noGrp="1" noChangeAspect="1"/>
          </p:cNvPicPr>
          <p:nvPr>
            <p:ph idx="1"/>
          </p:nvPr>
        </p:nvPicPr>
        <p:blipFill>
          <a:blip r:embed="rId3"/>
          <a:stretch>
            <a:fillRect/>
          </a:stretch>
        </p:blipFill>
        <p:spPr>
          <a:xfrm>
            <a:off x="1905000" y="2058282"/>
            <a:ext cx="5556250" cy="3697432"/>
          </a:xfrm>
          <a:prstGeom prst="rect">
            <a:avLst/>
          </a:prstGeom>
        </p:spPr>
      </p:pic>
      <p:sp>
        <p:nvSpPr>
          <p:cNvPr id="3" name="Rectangle 2"/>
          <p:cNvSpPr/>
          <p:nvPr/>
        </p:nvSpPr>
        <p:spPr>
          <a:xfrm>
            <a:off x="3371850" y="5925234"/>
            <a:ext cx="2905125" cy="646331"/>
          </a:xfrm>
          <a:prstGeom prst="rect">
            <a:avLst/>
          </a:prstGeom>
        </p:spPr>
        <p:txBody>
          <a:bodyPr wrap="square">
            <a:spAutoFit/>
          </a:bodyPr>
          <a:lstStyle/>
          <a:p>
            <a:r>
              <a:rPr lang="en-US" dirty="0" smtClean="0">
                <a:hlinkClick r:id="rId4"/>
              </a:rPr>
              <a:t>https://goo.gl/o57K7g</a:t>
            </a:r>
            <a:endParaRPr lang="en-US" dirty="0" smtClean="0"/>
          </a:p>
          <a:p>
            <a:endParaRPr lang="en-US" dirty="0"/>
          </a:p>
        </p:txBody>
      </p:sp>
      <p:sp>
        <p:nvSpPr>
          <p:cNvPr id="4" name="TextBox 3"/>
          <p:cNvSpPr txBox="1"/>
          <p:nvPr/>
        </p:nvSpPr>
        <p:spPr>
          <a:xfrm>
            <a:off x="1557466" y="1219200"/>
            <a:ext cx="6519734" cy="646331"/>
          </a:xfrm>
          <a:prstGeom prst="rect">
            <a:avLst/>
          </a:prstGeom>
          <a:noFill/>
        </p:spPr>
        <p:txBody>
          <a:bodyPr wrap="none" rtlCol="0">
            <a:spAutoFit/>
          </a:bodyPr>
          <a:lstStyle/>
          <a:p>
            <a:r>
              <a:rPr lang="en-US" sz="3600" dirty="0" smtClean="0"/>
              <a:t>Why be consistent from day 1?</a:t>
            </a:r>
            <a:endParaRPr lang="en-US" sz="3600" dirty="0"/>
          </a:p>
        </p:txBody>
      </p:sp>
    </p:spTree>
    <p:extLst>
      <p:ext uri="{BB962C8B-B14F-4D97-AF65-F5344CB8AC3E}">
        <p14:creationId xmlns:p14="http://schemas.microsoft.com/office/powerpoint/2010/main" val="867610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PEP8</a:t>
            </a:r>
            <a:endParaRPr lang="en-US" altLang="en-US" dirty="0">
              <a:ea typeface="ＭＳ Ｐゴシック" charset="-128"/>
            </a:endParaRP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Naming conventions</a:t>
            </a:r>
          </a:p>
          <a:p>
            <a:pPr lvl="1"/>
            <a:r>
              <a:rPr lang="en-US" altLang="en-US" dirty="0" smtClean="0">
                <a:ea typeface="ＭＳ Ｐゴシック" charset="-128"/>
              </a:rPr>
              <a:t>Functions</a:t>
            </a:r>
          </a:p>
        </p:txBody>
      </p:sp>
      <p:pic>
        <p:nvPicPr>
          <p:cNvPr id="2" name="Picture 1"/>
          <p:cNvPicPr>
            <a:picLocks noChangeAspect="1"/>
          </p:cNvPicPr>
          <p:nvPr/>
        </p:nvPicPr>
        <p:blipFill>
          <a:blip r:embed="rId3"/>
          <a:stretch>
            <a:fillRect/>
          </a:stretch>
        </p:blipFill>
        <p:spPr>
          <a:xfrm>
            <a:off x="2133600" y="2550026"/>
            <a:ext cx="4876800" cy="3365500"/>
          </a:xfrm>
          <a:prstGeom prst="rect">
            <a:avLst/>
          </a:prstGeom>
        </p:spPr>
      </p:pic>
      <p:sp>
        <p:nvSpPr>
          <p:cNvPr id="3" name="Rectangle 2"/>
          <p:cNvSpPr/>
          <p:nvPr/>
        </p:nvSpPr>
        <p:spPr>
          <a:xfrm>
            <a:off x="4876800" y="3048000"/>
            <a:ext cx="1981200" cy="2286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4876800" y="3551288"/>
            <a:ext cx="1981200" cy="2286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4876800" y="3802932"/>
            <a:ext cx="1981200" cy="2286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4876800" y="3299644"/>
            <a:ext cx="1981200" cy="2286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4876800" y="4054576"/>
            <a:ext cx="1981200" cy="2286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4876800" y="4306220"/>
            <a:ext cx="1981200" cy="2286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4876800" y="4557864"/>
            <a:ext cx="1981200" cy="2286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4876800" y="4809508"/>
            <a:ext cx="1981200" cy="2286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4876800" y="5061152"/>
            <a:ext cx="1981200" cy="2286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4876800" y="5312796"/>
            <a:ext cx="1981200" cy="2286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4876800" y="5564438"/>
            <a:ext cx="1981200" cy="2286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5552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0" nodeType="clickEffect">
                                  <p:stCondLst>
                                    <p:cond delay="0"/>
                                  </p:stCondLst>
                                  <p:childTnLst>
                                    <p:animEffect transition="out" filter="dissolve">
                                      <p:cBhvr>
                                        <p:cTn id="11" dur="500"/>
                                        <p:tgtEl>
                                          <p:spTgt spid="11"/>
                                        </p:tgtEl>
                                      </p:cBhvr>
                                    </p:animEffect>
                                    <p:set>
                                      <p:cBhvr>
                                        <p:cTn id="12" dur="1" fill="hold">
                                          <p:stCondLst>
                                            <p:cond delay="499"/>
                                          </p:stCondLst>
                                        </p:cTn>
                                        <p:tgtEl>
                                          <p:spTgt spid="11"/>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9" presetClass="exit" presetSubtype="0" fill="hold" grpId="0" nodeType="clickEffect">
                                  <p:stCondLst>
                                    <p:cond delay="0"/>
                                  </p:stCondLst>
                                  <p:childTnLst>
                                    <p:animEffect transition="out" filter="dissolve">
                                      <p:cBhvr>
                                        <p:cTn id="16" dur="500"/>
                                        <p:tgtEl>
                                          <p:spTgt spid="9"/>
                                        </p:tgtEl>
                                      </p:cBhvr>
                                    </p:animEffect>
                                    <p:set>
                                      <p:cBhvr>
                                        <p:cTn id="17" dur="1" fill="hold">
                                          <p:stCondLst>
                                            <p:cond delay="499"/>
                                          </p:stCondLst>
                                        </p:cTn>
                                        <p:tgtEl>
                                          <p:spTgt spid="9"/>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9" presetClass="exit" presetSubtype="0" fill="hold" grpId="0" nodeType="clickEffect">
                                  <p:stCondLst>
                                    <p:cond delay="0"/>
                                  </p:stCondLst>
                                  <p:childTnLst>
                                    <p:animEffect transition="out" filter="dissolve">
                                      <p:cBhvr>
                                        <p:cTn id="21" dur="500"/>
                                        <p:tgtEl>
                                          <p:spTgt spid="10"/>
                                        </p:tgtEl>
                                      </p:cBhvr>
                                    </p:animEffect>
                                    <p:set>
                                      <p:cBhvr>
                                        <p:cTn id="22" dur="1" fill="hold">
                                          <p:stCondLst>
                                            <p:cond delay="499"/>
                                          </p:stCondLst>
                                        </p:cTn>
                                        <p:tgtEl>
                                          <p:spTgt spid="10"/>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9" presetClass="exit" presetSubtype="0" fill="hold" grpId="0" nodeType="clickEffect">
                                  <p:stCondLst>
                                    <p:cond delay="0"/>
                                  </p:stCondLst>
                                  <p:childTnLst>
                                    <p:animEffect transition="out" filter="dissolve">
                                      <p:cBhvr>
                                        <p:cTn id="26" dur="500"/>
                                        <p:tgtEl>
                                          <p:spTgt spid="12"/>
                                        </p:tgtEl>
                                      </p:cBhvr>
                                    </p:animEffect>
                                    <p:set>
                                      <p:cBhvr>
                                        <p:cTn id="27" dur="1" fill="hold">
                                          <p:stCondLst>
                                            <p:cond delay="499"/>
                                          </p:stCondLst>
                                        </p:cTn>
                                        <p:tgtEl>
                                          <p:spTgt spid="12"/>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9" presetClass="exit" presetSubtype="0" fill="hold" grpId="0" nodeType="clickEffect">
                                  <p:stCondLst>
                                    <p:cond delay="0"/>
                                  </p:stCondLst>
                                  <p:childTnLst>
                                    <p:animEffect transition="out" filter="dissolve">
                                      <p:cBhvr>
                                        <p:cTn id="31" dur="500"/>
                                        <p:tgtEl>
                                          <p:spTgt spid="13"/>
                                        </p:tgtEl>
                                      </p:cBhvr>
                                    </p:animEffect>
                                    <p:set>
                                      <p:cBhvr>
                                        <p:cTn id="32" dur="1" fill="hold">
                                          <p:stCondLst>
                                            <p:cond delay="499"/>
                                          </p:stCondLst>
                                        </p:cTn>
                                        <p:tgtEl>
                                          <p:spTgt spid="13"/>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9" presetClass="exit" presetSubtype="0" fill="hold" grpId="0" nodeType="clickEffect">
                                  <p:stCondLst>
                                    <p:cond delay="0"/>
                                  </p:stCondLst>
                                  <p:childTnLst>
                                    <p:animEffect transition="out" filter="dissolve">
                                      <p:cBhvr>
                                        <p:cTn id="36" dur="500"/>
                                        <p:tgtEl>
                                          <p:spTgt spid="14"/>
                                        </p:tgtEl>
                                      </p:cBhvr>
                                    </p:animEffect>
                                    <p:set>
                                      <p:cBhvr>
                                        <p:cTn id="37" dur="1" fill="hold">
                                          <p:stCondLst>
                                            <p:cond delay="499"/>
                                          </p:stCondLst>
                                        </p:cTn>
                                        <p:tgtEl>
                                          <p:spTgt spid="14"/>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9" presetClass="exit" presetSubtype="0" fill="hold" grpId="0" nodeType="clickEffect">
                                  <p:stCondLst>
                                    <p:cond delay="0"/>
                                  </p:stCondLst>
                                  <p:childTnLst>
                                    <p:animEffect transition="out" filter="dissolve">
                                      <p:cBhvr>
                                        <p:cTn id="41" dur="500"/>
                                        <p:tgtEl>
                                          <p:spTgt spid="15"/>
                                        </p:tgtEl>
                                      </p:cBhvr>
                                    </p:animEffect>
                                    <p:set>
                                      <p:cBhvr>
                                        <p:cTn id="42" dur="1" fill="hold">
                                          <p:stCondLst>
                                            <p:cond delay="499"/>
                                          </p:stCondLst>
                                        </p:cTn>
                                        <p:tgtEl>
                                          <p:spTgt spid="15"/>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9" presetClass="exit" presetSubtype="0" fill="hold" grpId="0" nodeType="clickEffect">
                                  <p:stCondLst>
                                    <p:cond delay="0"/>
                                  </p:stCondLst>
                                  <p:childTnLst>
                                    <p:animEffect transition="out" filter="dissolve">
                                      <p:cBhvr>
                                        <p:cTn id="46" dur="500"/>
                                        <p:tgtEl>
                                          <p:spTgt spid="16"/>
                                        </p:tgtEl>
                                      </p:cBhvr>
                                    </p:animEffect>
                                    <p:set>
                                      <p:cBhvr>
                                        <p:cTn id="47" dur="1" fill="hold">
                                          <p:stCondLst>
                                            <p:cond delay="499"/>
                                          </p:stCondLst>
                                        </p:cTn>
                                        <p:tgtEl>
                                          <p:spTgt spid="16"/>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9" presetClass="exit" presetSubtype="0" fill="hold" grpId="0" nodeType="clickEffect">
                                  <p:stCondLst>
                                    <p:cond delay="0"/>
                                  </p:stCondLst>
                                  <p:childTnLst>
                                    <p:animEffect transition="out" filter="dissolve">
                                      <p:cBhvr>
                                        <p:cTn id="51" dur="500"/>
                                        <p:tgtEl>
                                          <p:spTgt spid="17"/>
                                        </p:tgtEl>
                                      </p:cBhvr>
                                    </p:animEffect>
                                    <p:set>
                                      <p:cBhvr>
                                        <p:cTn id="52" dur="1" fill="hold">
                                          <p:stCondLst>
                                            <p:cond delay="499"/>
                                          </p:stCondLst>
                                        </p:cTn>
                                        <p:tgtEl>
                                          <p:spTgt spid="17"/>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9" presetClass="exit" presetSubtype="0" fill="hold" grpId="0" nodeType="clickEffect">
                                  <p:stCondLst>
                                    <p:cond delay="0"/>
                                  </p:stCondLst>
                                  <p:childTnLst>
                                    <p:animEffect transition="out" filter="dissolve">
                                      <p:cBhvr>
                                        <p:cTn id="56" dur="500"/>
                                        <p:tgtEl>
                                          <p:spTgt spid="18"/>
                                        </p:tgtEl>
                                      </p:cBhvr>
                                    </p:animEffect>
                                    <p:set>
                                      <p:cBhvr>
                                        <p:cTn id="57" dur="1" fill="hold">
                                          <p:stCondLst>
                                            <p:cond delay="499"/>
                                          </p:stCondLst>
                                        </p:cTn>
                                        <p:tgtEl>
                                          <p:spTgt spid="1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Programming </a:t>
            </a:r>
            <a:r>
              <a:rPr lang="en-US" altLang="en-US" dirty="0">
                <a:ea typeface="ＭＳ Ｐゴシック" charset="-128"/>
              </a:rPr>
              <a:t>Style</a:t>
            </a:r>
          </a:p>
        </p:txBody>
      </p:sp>
      <p:sp>
        <p:nvSpPr>
          <p:cNvPr id="829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Functions</a:t>
            </a:r>
          </a:p>
          <a:p>
            <a:pPr lvl="1"/>
            <a:r>
              <a:rPr lang="en-US" altLang="en-US">
                <a:ea typeface="ＭＳ Ｐゴシック" charset="-128"/>
              </a:rPr>
              <a:t>Where units matter, append them…</a:t>
            </a:r>
          </a:p>
          <a:p>
            <a:pPr lvl="2"/>
            <a:r>
              <a:rPr lang="en-US" altLang="en-US">
                <a:ea typeface="ＭＳ Ｐゴシック" charset="-128"/>
              </a:rPr>
              <a:t>Variable names also</a:t>
            </a:r>
          </a:p>
          <a:p>
            <a:pPr lvl="2"/>
            <a:r>
              <a:rPr lang="en-US" altLang="en-US">
                <a:ea typeface="ＭＳ Ｐゴシック" charset="-128"/>
              </a:rPr>
              <a:t>Things go wrong…</a:t>
            </a:r>
          </a:p>
          <a:p>
            <a:pPr lvl="3"/>
            <a:r>
              <a:rPr lang="en-US" altLang="en-US">
                <a:ea typeface="ＭＳ Ｐゴシック" charset="-128"/>
              </a:rPr>
              <a:t>Mars Climate Orbiter</a:t>
            </a:r>
          </a:p>
        </p:txBody>
      </p:sp>
      <p:pic>
        <p:nvPicPr>
          <p:cNvPr id="82949"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384800" y="2590800"/>
            <a:ext cx="3302000" cy="299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950" name="TextBox 3"/>
          <p:cNvSpPr txBox="1">
            <a:spLocks noChangeArrowheads="1"/>
          </p:cNvSpPr>
          <p:nvPr/>
        </p:nvSpPr>
        <p:spPr bwMode="auto">
          <a:xfrm>
            <a:off x="1362075" y="3911600"/>
            <a:ext cx="3505200" cy="2247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400">
                <a:solidFill>
                  <a:srgbClr val="000000"/>
                </a:solidFill>
              </a:rPr>
              <a:t>… on September 23, 1999, communication with the spacecraft was lost as the spacecraft went into orbital insertion, due to ground-based computer software which produced output in non-SI units of pound-seconds (lbf×s) instead of the metric units of newton-seconds (N×s) </a:t>
            </a:r>
            <a:r>
              <a:rPr lang="en-US" altLang="en-US" sz="1400" u="sng">
                <a:solidFill>
                  <a:srgbClr val="000000"/>
                </a:solidFill>
              </a:rPr>
              <a:t>specified in the contract between NASA and Lockheed</a:t>
            </a:r>
            <a:r>
              <a:rPr lang="en-US" altLang="en-US" sz="1400">
                <a:solidFill>
                  <a:srgbClr val="000000"/>
                </a:solidFill>
              </a:rPr>
              <a:t>.</a:t>
            </a:r>
          </a:p>
          <a:p>
            <a:pPr eaLnBrk="1" hangingPunct="1"/>
            <a:r>
              <a:rPr lang="en-US" altLang="en-US" sz="1400"/>
              <a:t>	 - Wikipedia</a:t>
            </a:r>
          </a:p>
        </p:txBody>
      </p:sp>
      <p:sp>
        <p:nvSpPr>
          <p:cNvPr id="82951" name="TextBox 4"/>
          <p:cNvSpPr txBox="1">
            <a:spLocks noChangeArrowheads="1"/>
          </p:cNvSpPr>
          <p:nvPr/>
        </p:nvSpPr>
        <p:spPr bwMode="auto">
          <a:xfrm>
            <a:off x="5486400" y="5588000"/>
            <a:ext cx="32639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800" b="1">
                <a:solidFill>
                  <a:srgbClr val="FF0000"/>
                </a:solidFill>
              </a:rPr>
              <a:t>655.2 million dollar mistake!</a:t>
            </a:r>
          </a:p>
        </p:txBody>
      </p:sp>
    </p:spTree>
    <p:extLst>
      <p:ext uri="{BB962C8B-B14F-4D97-AF65-F5344CB8AC3E}">
        <p14:creationId xmlns:p14="http://schemas.microsoft.com/office/powerpoint/2010/main" val="202887315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Title 4"/>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Elements of Programming Style</a:t>
            </a:r>
          </a:p>
        </p:txBody>
      </p:sp>
      <p:sp>
        <p:nvSpPr>
          <p:cNvPr id="19458" name="Content Placeholder 5"/>
          <p:cNvSpPr>
            <a:spLocks noGrp="1"/>
          </p:cNvSpPr>
          <p:nvPr>
            <p:ph idx="1"/>
          </p:nvPr>
        </p:nvSpPr>
        <p:spPr bwMode="auto">
          <a:xfrm>
            <a:off x="3962400" y="1371600"/>
            <a:ext cx="47244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sz="2800">
                <a:ea typeface="ＭＳ Ｐゴシック" charset="-128"/>
              </a:rPr>
              <a:t>1974</a:t>
            </a:r>
          </a:p>
          <a:p>
            <a:r>
              <a:rPr lang="en-US" altLang="en-US" sz="2800">
                <a:ea typeface="ＭＳ Ｐゴシック" charset="-128"/>
              </a:rPr>
              <a:t>Doesn’t describe how to write programs</a:t>
            </a:r>
          </a:p>
          <a:p>
            <a:r>
              <a:rPr lang="en-US" altLang="en-US" sz="2800">
                <a:ea typeface="ＭＳ Ｐゴシック" charset="-128"/>
              </a:rPr>
              <a:t>Describes how to write efficient programs that can be read by computers </a:t>
            </a:r>
            <a:r>
              <a:rPr lang="en-US" altLang="en-US" sz="2800" u="sng">
                <a:ea typeface="ＭＳ Ｐゴシック" charset="-128"/>
              </a:rPr>
              <a:t>and people</a:t>
            </a:r>
          </a:p>
          <a:p>
            <a:r>
              <a:rPr lang="en-US" altLang="en-US" sz="2800">
                <a:ea typeface="ＭＳ Ｐゴシック" charset="-128"/>
              </a:rPr>
              <a:t>Why is it important that people can read your code?</a:t>
            </a:r>
          </a:p>
        </p:txBody>
      </p:sp>
      <p:pic>
        <p:nvPicPr>
          <p:cNvPr id="19461"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85800" y="1371600"/>
            <a:ext cx="2806700" cy="426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428095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Programming </a:t>
            </a:r>
            <a:r>
              <a:rPr lang="en-US" altLang="en-US" dirty="0">
                <a:ea typeface="ＭＳ Ｐゴシック" charset="-128"/>
              </a:rPr>
              <a:t>Style</a:t>
            </a:r>
          </a:p>
        </p:txBody>
      </p:sp>
      <p:sp>
        <p:nvSpPr>
          <p:cNvPr id="829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Functions</a:t>
            </a:r>
          </a:p>
          <a:p>
            <a:pPr lvl="1"/>
            <a:r>
              <a:rPr lang="en-US" altLang="en-US" dirty="0">
                <a:ea typeface="ＭＳ Ｐゴシック" charset="-128"/>
              </a:rPr>
              <a:t>Where units matter, append them</a:t>
            </a:r>
            <a:r>
              <a:rPr lang="en-US" altLang="en-US" dirty="0" smtClean="0">
                <a:ea typeface="ＭＳ Ｐゴシック" charset="-128"/>
              </a:rPr>
              <a:t>…</a:t>
            </a:r>
          </a:p>
          <a:p>
            <a:pPr lvl="2"/>
            <a:r>
              <a:rPr lang="en-US" altLang="en-US" dirty="0" smtClean="0">
                <a:ea typeface="ＭＳ Ｐゴシック" charset="-128"/>
              </a:rPr>
              <a:t>Why do you need to use different units?</a:t>
            </a:r>
          </a:p>
          <a:p>
            <a:pPr lvl="2"/>
            <a:endParaRPr lang="en-US" altLang="en-US" dirty="0">
              <a:ea typeface="ＭＳ Ｐゴシック" charset="-128"/>
            </a:endParaRPr>
          </a:p>
        </p:txBody>
      </p:sp>
      <p:pic>
        <p:nvPicPr>
          <p:cNvPr id="2" name="Picture 1"/>
          <p:cNvPicPr>
            <a:picLocks noChangeAspect="1"/>
          </p:cNvPicPr>
          <p:nvPr/>
        </p:nvPicPr>
        <p:blipFill>
          <a:blip r:embed="rId3"/>
          <a:stretch>
            <a:fillRect/>
          </a:stretch>
        </p:blipFill>
        <p:spPr>
          <a:xfrm>
            <a:off x="6010275" y="-16042"/>
            <a:ext cx="2917297" cy="6858000"/>
          </a:xfrm>
          <a:prstGeom prst="rect">
            <a:avLst/>
          </a:prstGeom>
        </p:spPr>
      </p:pic>
      <p:sp>
        <p:nvSpPr>
          <p:cNvPr id="3" name="TextBox 2"/>
          <p:cNvSpPr txBox="1"/>
          <p:nvPr/>
        </p:nvSpPr>
        <p:spPr>
          <a:xfrm>
            <a:off x="1600200" y="3886200"/>
            <a:ext cx="3736920" cy="923330"/>
          </a:xfrm>
          <a:prstGeom prst="rect">
            <a:avLst/>
          </a:prstGeom>
          <a:noFill/>
        </p:spPr>
        <p:txBody>
          <a:bodyPr wrap="none" rtlCol="0">
            <a:spAutoFit/>
          </a:bodyPr>
          <a:lstStyle/>
          <a:p>
            <a:pPr lvl="2"/>
            <a:r>
              <a:rPr lang="en-US" altLang="en-US" dirty="0"/>
              <a:t>Example from my work in</a:t>
            </a:r>
          </a:p>
          <a:p>
            <a:pPr lvl="2"/>
            <a:r>
              <a:rPr lang="en-US" altLang="en-US" dirty="0"/>
              <a:t>	molecular mechanics</a:t>
            </a:r>
          </a:p>
          <a:p>
            <a:endParaRPr lang="en-US" dirty="0"/>
          </a:p>
        </p:txBody>
      </p:sp>
      <p:pic>
        <p:nvPicPr>
          <p:cNvPr id="4" name="Picture 3"/>
          <p:cNvPicPr>
            <a:picLocks noChangeAspect="1"/>
          </p:cNvPicPr>
          <p:nvPr/>
        </p:nvPicPr>
        <p:blipFill>
          <a:blip r:embed="rId4"/>
          <a:stretch>
            <a:fillRect/>
          </a:stretch>
        </p:blipFill>
        <p:spPr>
          <a:xfrm>
            <a:off x="1882720" y="4973053"/>
            <a:ext cx="3454400" cy="762000"/>
          </a:xfrm>
          <a:prstGeom prst="rect">
            <a:avLst/>
          </a:prstGeom>
        </p:spPr>
      </p:pic>
    </p:spTree>
    <p:extLst>
      <p:ext uri="{BB962C8B-B14F-4D97-AF65-F5344CB8AC3E}">
        <p14:creationId xmlns:p14="http://schemas.microsoft.com/office/powerpoint/2010/main" val="1345099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Programming Style</a:t>
            </a:r>
            <a:endParaRPr lang="en-US" altLang="en-US" dirty="0">
              <a:ea typeface="ＭＳ Ｐゴシック" charset="-128"/>
            </a:endParaRPr>
          </a:p>
        </p:txBody>
      </p:sp>
      <p:sp>
        <p:nvSpPr>
          <p:cNvPr id="74754"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Functions</a:t>
            </a:r>
          </a:p>
          <a:p>
            <a:pPr lvl="1"/>
            <a:r>
              <a:rPr lang="en-US" altLang="en-US" dirty="0">
                <a:ea typeface="ＭＳ Ｐゴシック" charset="-128"/>
              </a:rPr>
              <a:t>Some prefixes that can be used to clarify</a:t>
            </a:r>
          </a:p>
          <a:p>
            <a:pPr lvl="2"/>
            <a:r>
              <a:rPr lang="en-US" altLang="en-US" dirty="0">
                <a:latin typeface="Courier" charset="0"/>
                <a:ea typeface="ＭＳ Ｐゴシック" charset="-128"/>
              </a:rPr>
              <a:t>compute</a:t>
            </a:r>
          </a:p>
          <a:p>
            <a:pPr lvl="2"/>
            <a:r>
              <a:rPr lang="en-US" altLang="en-US" dirty="0">
                <a:latin typeface="Courier" charset="0"/>
                <a:ea typeface="ＭＳ Ｐゴシック" charset="-128"/>
              </a:rPr>
              <a:t>get</a:t>
            </a:r>
            <a:r>
              <a:rPr lang="en-US" altLang="en-US" dirty="0">
                <a:ea typeface="ＭＳ Ｐゴシック" charset="-128"/>
              </a:rPr>
              <a:t>/</a:t>
            </a:r>
            <a:r>
              <a:rPr lang="en-US" altLang="en-US" dirty="0">
                <a:latin typeface="Courier" charset="0"/>
                <a:ea typeface="ＭＳ Ｐゴシック" charset="-128"/>
              </a:rPr>
              <a:t>set</a:t>
            </a:r>
          </a:p>
          <a:p>
            <a:pPr lvl="2"/>
            <a:r>
              <a:rPr lang="en-US" altLang="en-US" dirty="0">
                <a:latin typeface="Courier" charset="0"/>
                <a:ea typeface="ＭＳ Ｐゴシック" charset="-128"/>
              </a:rPr>
              <a:t>find</a:t>
            </a:r>
          </a:p>
          <a:p>
            <a:pPr lvl="2"/>
            <a:r>
              <a:rPr lang="en-US" altLang="en-US" dirty="0">
                <a:latin typeface="Courier" charset="0"/>
                <a:ea typeface="ＭＳ Ｐゴシック" charset="-128"/>
              </a:rPr>
              <a:t>is/has/can</a:t>
            </a:r>
          </a:p>
          <a:p>
            <a:pPr lvl="2"/>
            <a:r>
              <a:rPr lang="en-US" altLang="en-US" dirty="0">
                <a:ea typeface="ＭＳ Ｐゴシック" charset="-128"/>
              </a:rPr>
              <a:t>Use complement names for complement functions</a:t>
            </a:r>
          </a:p>
          <a:p>
            <a:pPr lvl="3"/>
            <a:r>
              <a:rPr lang="en-US" altLang="en-US" dirty="0">
                <a:latin typeface="Courier" charset="0"/>
                <a:ea typeface="ＭＳ Ｐゴシック" charset="-128"/>
              </a:rPr>
              <a:t>get/set, add/remove, </a:t>
            </a:r>
            <a:r>
              <a:rPr lang="en-US" altLang="en-US" dirty="0" smtClean="0">
                <a:latin typeface="Courier" charset="0"/>
                <a:ea typeface="ＭＳ Ｐゴシック" charset="-128"/>
              </a:rPr>
              <a:t>first/last</a:t>
            </a:r>
            <a:endParaRPr lang="en-US" altLang="en-US" dirty="0">
              <a:latin typeface="Courier" charset="0"/>
              <a:ea typeface="ＭＳ Ｐゴシック" charset="-128"/>
            </a:endParaRPr>
          </a:p>
        </p:txBody>
      </p:sp>
      <p:sp>
        <p:nvSpPr>
          <p:cNvPr id="74757" name="TextBox 2"/>
          <p:cNvSpPr txBox="1">
            <a:spLocks noChangeArrowheads="1"/>
          </p:cNvSpPr>
          <p:nvPr/>
        </p:nvSpPr>
        <p:spPr bwMode="auto">
          <a:xfrm>
            <a:off x="3095625" y="2362200"/>
            <a:ext cx="44958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800">
                <a:solidFill>
                  <a:srgbClr val="FF0000"/>
                </a:solidFill>
              </a:rPr>
              <a:t>Reserve for functions that compute something sophisticated, e.g. not average</a:t>
            </a:r>
          </a:p>
        </p:txBody>
      </p:sp>
      <p:sp>
        <p:nvSpPr>
          <p:cNvPr id="74758" name="TextBox 7"/>
          <p:cNvSpPr txBox="1">
            <a:spLocks noChangeArrowheads="1"/>
          </p:cNvSpPr>
          <p:nvPr/>
        </p:nvSpPr>
        <p:spPr bwMode="auto">
          <a:xfrm>
            <a:off x="3581400" y="3657600"/>
            <a:ext cx="51054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800">
                <a:solidFill>
                  <a:srgbClr val="FF0000"/>
                </a:solidFill>
              </a:rPr>
              <a:t>What kind of return value would you expect from a function with this kind of prefix?</a:t>
            </a:r>
          </a:p>
        </p:txBody>
      </p:sp>
    </p:spTree>
    <p:extLst>
      <p:ext uri="{BB962C8B-B14F-4D97-AF65-F5344CB8AC3E}">
        <p14:creationId xmlns:p14="http://schemas.microsoft.com/office/powerpoint/2010/main" val="122974613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PEP8</a:t>
            </a:r>
            <a:endParaRPr lang="en-US" altLang="en-US" dirty="0">
              <a:ea typeface="ＭＳ Ｐゴシック" charset="-128"/>
            </a:endParaRP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Naming conventions</a:t>
            </a:r>
          </a:p>
          <a:p>
            <a:pPr lvl="1"/>
            <a:r>
              <a:rPr lang="en-US" altLang="en-US" dirty="0" smtClean="0">
                <a:ea typeface="ＭＳ Ｐゴシック" charset="-128"/>
              </a:rPr>
              <a:t>Global variables</a:t>
            </a:r>
          </a:p>
          <a:p>
            <a:pPr lvl="2"/>
            <a:r>
              <a:rPr lang="en-US" altLang="en-US" dirty="0" smtClean="0">
                <a:ea typeface="ＭＳ Ｐゴシック" charset="-128"/>
              </a:rPr>
              <a:t>These shouldn’t be truly global, just global to a module’s namespace</a:t>
            </a:r>
          </a:p>
          <a:p>
            <a:pPr lvl="1"/>
            <a:r>
              <a:rPr lang="en-US" altLang="en-US" dirty="0" smtClean="0">
                <a:ea typeface="ＭＳ Ｐゴシック" charset="-128"/>
              </a:rPr>
              <a:t>Function variables</a:t>
            </a:r>
          </a:p>
          <a:p>
            <a:pPr lvl="1"/>
            <a:r>
              <a:rPr lang="en-US" altLang="en-US" dirty="0" smtClean="0">
                <a:ea typeface="ＭＳ Ｐゴシック" charset="-128"/>
              </a:rPr>
              <a:t>Function / method arguments</a:t>
            </a:r>
          </a:p>
          <a:p>
            <a:pPr lvl="1"/>
            <a:endParaRPr lang="en-US" altLang="en-US" dirty="0">
              <a:ea typeface="ＭＳ Ｐゴシック" charset="-128"/>
            </a:endParaRPr>
          </a:p>
          <a:p>
            <a:pPr lvl="2"/>
            <a:r>
              <a:rPr lang="en-US" altLang="en-US" dirty="0" smtClean="0">
                <a:ea typeface="ＭＳ Ｐゴシック" charset="-128"/>
              </a:rPr>
              <a:t>All of the above use lower case with words separated by underscores</a:t>
            </a:r>
          </a:p>
        </p:txBody>
      </p:sp>
    </p:spTree>
    <p:extLst>
      <p:ext uri="{BB962C8B-B14F-4D97-AF65-F5344CB8AC3E}">
        <p14:creationId xmlns:p14="http://schemas.microsoft.com/office/powerpoint/2010/main" val="180084347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PEP8</a:t>
            </a:r>
            <a:endParaRPr lang="en-US" altLang="en-US" dirty="0">
              <a:ea typeface="ＭＳ Ｐゴシック" charset="-128"/>
            </a:endParaRP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Naming conventions</a:t>
            </a:r>
          </a:p>
          <a:p>
            <a:pPr lvl="1"/>
            <a:r>
              <a:rPr lang="en-US" altLang="en-US" dirty="0" smtClean="0">
                <a:ea typeface="ＭＳ Ｐゴシック" charset="-128"/>
              </a:rPr>
              <a:t>Constants</a:t>
            </a:r>
            <a:endParaRPr lang="en-US" altLang="en-US" dirty="0">
              <a:ea typeface="ＭＳ Ｐゴシック" charset="-128"/>
            </a:endParaRPr>
          </a:p>
          <a:p>
            <a:pPr lvl="2"/>
            <a:r>
              <a:rPr lang="en-US" altLang="en-US" dirty="0" smtClean="0">
                <a:ea typeface="ＭＳ Ｐゴシック" charset="-128"/>
              </a:rPr>
              <a:t>What is a constant?</a:t>
            </a:r>
          </a:p>
          <a:p>
            <a:pPr lvl="2"/>
            <a:endParaRPr lang="en-US" altLang="en-US" dirty="0" smtClean="0">
              <a:ea typeface="ＭＳ Ｐゴシック" charset="-128"/>
            </a:endParaRPr>
          </a:p>
          <a:p>
            <a:pPr lvl="2"/>
            <a:r>
              <a:rPr lang="en-US" altLang="en-US" dirty="0" smtClean="0">
                <a:ea typeface="ＭＳ Ｐゴシック" charset="-128"/>
              </a:rPr>
              <a:t>Some examples of where you might use constants?</a:t>
            </a:r>
          </a:p>
          <a:p>
            <a:pPr lvl="2"/>
            <a:endParaRPr lang="en-US" altLang="en-US" dirty="0" smtClean="0">
              <a:ea typeface="ＭＳ Ｐゴシック" charset="-128"/>
            </a:endParaRPr>
          </a:p>
          <a:p>
            <a:pPr lvl="2"/>
            <a:endParaRPr lang="en-US" altLang="en-US" dirty="0">
              <a:ea typeface="ＭＳ Ｐゴシック" charset="-128"/>
            </a:endParaRPr>
          </a:p>
          <a:p>
            <a:pPr lvl="2"/>
            <a:r>
              <a:rPr lang="en-US" altLang="en-US" dirty="0" smtClean="0">
                <a:ea typeface="ＭＳ Ｐゴシック" charset="-128"/>
              </a:rPr>
              <a:t>Python has no specific capability for making a variable constant; all variables are </a:t>
            </a:r>
            <a:r>
              <a:rPr lang="en-US" altLang="en-US" dirty="0" err="1" smtClean="0">
                <a:ea typeface="ＭＳ Ｐゴシック" charset="-128"/>
              </a:rPr>
              <a:t>reassignable</a:t>
            </a:r>
            <a:endParaRPr lang="en-US" altLang="en-US" dirty="0" smtClean="0">
              <a:ea typeface="ＭＳ Ｐゴシック" charset="-128"/>
            </a:endParaRPr>
          </a:p>
          <a:p>
            <a:pPr lvl="2"/>
            <a:r>
              <a:rPr lang="en-US" altLang="en-US" dirty="0" smtClean="0">
                <a:ea typeface="ＭＳ Ｐゴシック" charset="-128"/>
              </a:rPr>
              <a:t>To indicate a variable is a constant, use all CAPS, e.g.</a:t>
            </a:r>
            <a:endParaRPr lang="en-US" altLang="en-US" dirty="0">
              <a:ea typeface="ＭＳ Ｐゴシック" charset="-128"/>
            </a:endParaRPr>
          </a:p>
          <a:p>
            <a:pPr lvl="2"/>
            <a:endParaRPr lang="en-US" altLang="en-US" dirty="0" smtClean="0">
              <a:ea typeface="ＭＳ Ｐゴシック" charset="-128"/>
            </a:endParaRPr>
          </a:p>
        </p:txBody>
      </p:sp>
      <p:sp>
        <p:nvSpPr>
          <p:cNvPr id="2" name="TextBox 1"/>
          <p:cNvSpPr txBox="1"/>
          <p:nvPr/>
        </p:nvSpPr>
        <p:spPr>
          <a:xfrm>
            <a:off x="1219200" y="3962400"/>
            <a:ext cx="7029425" cy="461665"/>
          </a:xfrm>
          <a:prstGeom prst="rect">
            <a:avLst/>
          </a:prstGeom>
          <a:noFill/>
        </p:spPr>
        <p:txBody>
          <a:bodyPr wrap="none" rtlCol="0">
            <a:spAutoFit/>
          </a:bodyPr>
          <a:lstStyle/>
          <a:p>
            <a:r>
              <a:rPr lang="is-IS" sz="2400" b="1" dirty="0" smtClean="0"/>
              <a:t>6.0221409e+23           </a:t>
            </a:r>
            <a:r>
              <a:rPr lang="ro-RO" sz="2400" b="1" dirty="0"/>
              <a:t>6.67408 × 10</a:t>
            </a:r>
            <a:r>
              <a:rPr lang="ro-RO" sz="2400" b="1" baseline="30000" dirty="0"/>
              <a:t>-11</a:t>
            </a:r>
            <a:r>
              <a:rPr lang="ro-RO" sz="2400" b="1" dirty="0"/>
              <a:t> m</a:t>
            </a:r>
            <a:r>
              <a:rPr lang="ro-RO" sz="2400" b="1" baseline="30000" dirty="0"/>
              <a:t>3</a:t>
            </a:r>
            <a:r>
              <a:rPr lang="ro-RO" sz="2400" b="1" dirty="0"/>
              <a:t> kg</a:t>
            </a:r>
            <a:r>
              <a:rPr lang="ro-RO" sz="2400" b="1" baseline="30000" dirty="0"/>
              <a:t>-1</a:t>
            </a:r>
            <a:r>
              <a:rPr lang="ro-RO" sz="2400" b="1" dirty="0"/>
              <a:t> s</a:t>
            </a:r>
            <a:r>
              <a:rPr lang="ro-RO" sz="2400" b="1" baseline="30000" dirty="0"/>
              <a:t>-2</a:t>
            </a:r>
            <a:endParaRPr lang="en-US" sz="2400" b="1" dirty="0"/>
          </a:p>
        </p:txBody>
      </p:sp>
      <p:pic>
        <p:nvPicPr>
          <p:cNvPr id="3" name="Picture 2"/>
          <p:cNvPicPr>
            <a:picLocks noChangeAspect="1"/>
          </p:cNvPicPr>
          <p:nvPr/>
        </p:nvPicPr>
        <p:blipFill>
          <a:blip r:embed="rId3"/>
          <a:stretch>
            <a:fillRect/>
          </a:stretch>
        </p:blipFill>
        <p:spPr>
          <a:xfrm>
            <a:off x="441158" y="1878013"/>
            <a:ext cx="8204200" cy="2806700"/>
          </a:xfrm>
          <a:prstGeom prst="rect">
            <a:avLst/>
          </a:prstGeom>
        </p:spPr>
      </p:pic>
      <p:pic>
        <p:nvPicPr>
          <p:cNvPr id="9" name="Picture 8"/>
          <p:cNvPicPr>
            <a:picLocks noChangeAspect="1"/>
          </p:cNvPicPr>
          <p:nvPr/>
        </p:nvPicPr>
        <p:blipFill>
          <a:blip r:embed="rId4"/>
          <a:stretch>
            <a:fillRect/>
          </a:stretch>
        </p:blipFill>
        <p:spPr>
          <a:xfrm>
            <a:off x="2038224" y="5235273"/>
            <a:ext cx="5048501" cy="1069274"/>
          </a:xfrm>
          <a:prstGeom prst="rect">
            <a:avLst/>
          </a:prstGeom>
        </p:spPr>
      </p:pic>
    </p:spTree>
    <p:extLst>
      <p:ext uri="{BB962C8B-B14F-4D97-AF65-F5344CB8AC3E}">
        <p14:creationId xmlns:p14="http://schemas.microsoft.com/office/powerpoint/2010/main" val="2077480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746">
                                            <p:txEl>
                                              <p:pRg st="7" end="7"/>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1746">
                                            <p:txEl>
                                              <p:pRg st="8" end="8"/>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PEP8</a:t>
            </a:r>
            <a:endParaRPr lang="en-US" altLang="en-US" dirty="0">
              <a:ea typeface="ＭＳ Ｐゴシック" charset="-128"/>
            </a:endParaRP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Naming conventions</a:t>
            </a:r>
          </a:p>
          <a:p>
            <a:pPr lvl="1"/>
            <a:r>
              <a:rPr lang="en-US" altLang="en-US" dirty="0" smtClean="0">
                <a:ea typeface="ＭＳ Ｐゴシック" charset="-128"/>
              </a:rPr>
              <a:t>Constants</a:t>
            </a:r>
          </a:p>
          <a:p>
            <a:pPr lvl="2"/>
            <a:r>
              <a:rPr lang="en-US" altLang="en-US" dirty="0" smtClean="0">
                <a:ea typeface="ＭＳ Ｐゴシック" charset="-128"/>
              </a:rPr>
              <a:t>Remember this ugly mess?  What could be a constant?</a:t>
            </a:r>
            <a:endParaRPr lang="en-US" altLang="en-US" dirty="0">
              <a:ea typeface="ＭＳ Ｐゴシック" charset="-128"/>
            </a:endParaRPr>
          </a:p>
          <a:p>
            <a:pPr lvl="2"/>
            <a:endParaRPr lang="en-US" altLang="en-US" dirty="0" smtClean="0">
              <a:ea typeface="ＭＳ Ｐゴシック" charset="-128"/>
            </a:endParaRPr>
          </a:p>
        </p:txBody>
      </p:sp>
      <p:sp>
        <p:nvSpPr>
          <p:cNvPr id="31748" name="Slide Number Placeholder 4"/>
          <p:cNvSpPr>
            <a:spLocks noGrp="1"/>
          </p:cNvSpPr>
          <p:nvPr>
            <p:ph type="sldNum" sz="quarter" idx="4294967295"/>
          </p:nvPr>
        </p:nvSpPr>
        <p:spPr bwMode="auto">
          <a:xfrm>
            <a:off x="3124200" y="6356350"/>
            <a:ext cx="28956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F2058821-5108-DF4D-A59E-96D40021E552}" type="slidenum">
              <a:rPr lang="en-US" altLang="en-US" sz="1800"/>
              <a:pPr eaLnBrk="1" hangingPunct="1"/>
              <a:t>44</a:t>
            </a:fld>
            <a:endParaRPr lang="en-US" altLang="en-US" sz="1800"/>
          </a:p>
        </p:txBody>
      </p:sp>
      <p:sp>
        <p:nvSpPr>
          <p:cNvPr id="8" name="Footer Placeholder 3"/>
          <p:cNvSpPr>
            <a:spLocks noGrp="1"/>
          </p:cNvSpPr>
          <p:nvPr>
            <p:ph type="ftr" sz="quarter" idx="4294967295"/>
          </p:nvPr>
        </p:nvSpPr>
        <p:spPr bwMode="auto">
          <a:xfrm>
            <a:off x="3114675" y="6264275"/>
            <a:ext cx="28956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en-US" altLang="en-US" sz="1200" dirty="0">
              <a:solidFill>
                <a:srgbClr val="898989"/>
              </a:solidFill>
              <a:latin typeface="Calibri" charset="0"/>
            </a:endParaRPr>
          </a:p>
        </p:txBody>
      </p:sp>
      <p:pic>
        <p:nvPicPr>
          <p:cNvPr id="10" name="Picture 9"/>
          <p:cNvPicPr>
            <a:picLocks noChangeAspect="1"/>
          </p:cNvPicPr>
          <p:nvPr/>
        </p:nvPicPr>
        <p:blipFill>
          <a:blip r:embed="rId3"/>
          <a:stretch>
            <a:fillRect/>
          </a:stretch>
        </p:blipFill>
        <p:spPr>
          <a:xfrm>
            <a:off x="0" y="2951718"/>
            <a:ext cx="9144000" cy="3906282"/>
          </a:xfrm>
          <a:prstGeom prst="rect">
            <a:avLst/>
          </a:prstGeom>
        </p:spPr>
      </p:pic>
    </p:spTree>
    <p:extLst>
      <p:ext uri="{BB962C8B-B14F-4D97-AF65-F5344CB8AC3E}">
        <p14:creationId xmlns:p14="http://schemas.microsoft.com/office/powerpoint/2010/main" val="117603145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PEP8</a:t>
            </a:r>
            <a:endParaRPr lang="en-US" altLang="en-US" dirty="0">
              <a:ea typeface="ＭＳ Ｐゴシック" charset="-128"/>
            </a:endParaRP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Naming conventions</a:t>
            </a:r>
          </a:p>
          <a:p>
            <a:pPr lvl="1"/>
            <a:r>
              <a:rPr lang="en-US" altLang="en-US" dirty="0" smtClean="0">
                <a:ea typeface="ＭＳ Ｐゴシック" charset="-128"/>
              </a:rPr>
              <a:t>When naming functions and variables</a:t>
            </a:r>
            <a:r>
              <a:rPr lang="is-IS" altLang="en-US" dirty="0" smtClean="0">
                <a:ea typeface="ＭＳ Ｐゴシック" charset="-128"/>
              </a:rPr>
              <a:t>…</a:t>
            </a:r>
          </a:p>
          <a:p>
            <a:pPr lvl="2"/>
            <a:r>
              <a:rPr lang="is-IS" altLang="en-US" dirty="0" smtClean="0">
                <a:ea typeface="ＭＳ Ｐゴシック" charset="-128"/>
              </a:rPr>
              <a:t>Be consistent about pluralization / type I</a:t>
            </a:r>
            <a:r>
              <a:rPr lang="en-US" altLang="en-US" dirty="0" smtClean="0">
                <a:ea typeface="ＭＳ Ｐゴシック" charset="-128"/>
              </a:rPr>
              <a:t>d</a:t>
            </a:r>
            <a:r>
              <a:rPr lang="is-IS" altLang="en-US" dirty="0" smtClean="0">
                <a:ea typeface="ＭＳ Ｐゴシック" charset="-128"/>
              </a:rPr>
              <a:t>s</a:t>
            </a:r>
          </a:p>
          <a:p>
            <a:pPr lvl="2"/>
            <a:endParaRPr lang="is-IS" altLang="en-US" dirty="0">
              <a:ea typeface="ＭＳ Ｐゴシック" charset="-128"/>
            </a:endParaRPr>
          </a:p>
          <a:p>
            <a:pPr lvl="2"/>
            <a:endParaRPr lang="is-IS" altLang="en-US" dirty="0" smtClean="0">
              <a:ea typeface="ＭＳ Ｐゴシック" charset="-128"/>
            </a:endParaRPr>
          </a:p>
          <a:p>
            <a:pPr lvl="2"/>
            <a:endParaRPr lang="is-IS" altLang="en-US" dirty="0">
              <a:ea typeface="ＭＳ Ｐゴシック" charset="-128"/>
            </a:endParaRPr>
          </a:p>
          <a:p>
            <a:pPr lvl="2"/>
            <a:endParaRPr lang="is-IS" altLang="en-US" dirty="0" smtClean="0">
              <a:ea typeface="ＭＳ Ｐゴシック" charset="-128"/>
            </a:endParaRPr>
          </a:p>
          <a:p>
            <a:pPr lvl="2"/>
            <a:r>
              <a:rPr lang="is-IS" altLang="en-US" dirty="0" smtClean="0">
                <a:ea typeface="ＭＳ Ｐゴシック" charset="-128"/>
              </a:rPr>
              <a:t>Which do you prefer and why?</a:t>
            </a:r>
          </a:p>
          <a:p>
            <a:pPr lvl="2"/>
            <a:r>
              <a:rPr lang="is-IS" altLang="en-US" dirty="0" smtClean="0">
                <a:ea typeface="ＭＳ Ｐゴシック" charset="-128"/>
              </a:rPr>
              <a:t>Given your choise for the above, what would I name a variable that contained a collection of times? </a:t>
            </a:r>
            <a:r>
              <a:rPr lang="en-US" altLang="en-US" dirty="0" smtClean="0">
                <a:ea typeface="ＭＳ Ｐゴシック" charset="-128"/>
              </a:rPr>
              <a:t>U</a:t>
            </a:r>
            <a:r>
              <a:rPr lang="is-IS" altLang="en-US" dirty="0" smtClean="0">
                <a:ea typeface="ＭＳ Ｐゴシック" charset="-128"/>
              </a:rPr>
              <a:t>sers? </a:t>
            </a:r>
            <a:endParaRPr lang="en-US" altLang="en-US" dirty="0" smtClean="0">
              <a:ea typeface="ＭＳ Ｐゴシック" charset="-128"/>
            </a:endParaRPr>
          </a:p>
        </p:txBody>
      </p:sp>
      <p:pic>
        <p:nvPicPr>
          <p:cNvPr id="2" name="Picture 1"/>
          <p:cNvPicPr>
            <a:picLocks noChangeAspect="1"/>
          </p:cNvPicPr>
          <p:nvPr/>
        </p:nvPicPr>
        <p:blipFill>
          <a:blip r:embed="rId3"/>
          <a:stretch>
            <a:fillRect/>
          </a:stretch>
        </p:blipFill>
        <p:spPr>
          <a:xfrm>
            <a:off x="2838450" y="3149600"/>
            <a:ext cx="3467100" cy="1016000"/>
          </a:xfrm>
          <a:prstGeom prst="rect">
            <a:avLst/>
          </a:prstGeom>
        </p:spPr>
      </p:pic>
    </p:spTree>
    <p:extLst>
      <p:ext uri="{BB962C8B-B14F-4D97-AF65-F5344CB8AC3E}">
        <p14:creationId xmlns:p14="http://schemas.microsoft.com/office/powerpoint/2010/main" val="245702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74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PEP8</a:t>
            </a:r>
            <a:endParaRPr lang="en-US" altLang="en-US" dirty="0">
              <a:ea typeface="ＭＳ Ｐゴシック" charset="-128"/>
            </a:endParaRP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There is a lot more detail in the PEP8 spec (on the syllabus)</a:t>
            </a:r>
            <a:r>
              <a:rPr lang="is-IS" altLang="en-US" dirty="0" smtClean="0">
                <a:ea typeface="ＭＳ Ｐゴシック" charset="-128"/>
              </a:rPr>
              <a:t>… E.g.  Why is this not only bad style but potentially buggy?</a:t>
            </a:r>
            <a:endParaRPr lang="en-US" altLang="en-US" dirty="0" smtClean="0">
              <a:ea typeface="ＭＳ Ｐゴシック" charset="-128"/>
            </a:endParaRPr>
          </a:p>
        </p:txBody>
      </p:sp>
      <p:pic>
        <p:nvPicPr>
          <p:cNvPr id="3" name="Picture 2"/>
          <p:cNvPicPr>
            <a:picLocks noChangeAspect="1"/>
          </p:cNvPicPr>
          <p:nvPr/>
        </p:nvPicPr>
        <p:blipFill>
          <a:blip r:embed="rId3"/>
          <a:stretch>
            <a:fillRect/>
          </a:stretch>
        </p:blipFill>
        <p:spPr>
          <a:xfrm>
            <a:off x="2324100" y="3657600"/>
            <a:ext cx="4495800" cy="1943100"/>
          </a:xfrm>
          <a:prstGeom prst="rect">
            <a:avLst/>
          </a:prstGeom>
        </p:spPr>
      </p:pic>
    </p:spTree>
    <p:extLst>
      <p:ext uri="{BB962C8B-B14F-4D97-AF65-F5344CB8AC3E}">
        <p14:creationId xmlns:p14="http://schemas.microsoft.com/office/powerpoint/2010/main" val="138675367"/>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PEP8</a:t>
            </a:r>
            <a:endParaRPr lang="en-US" altLang="en-US" dirty="0">
              <a:ea typeface="ＭＳ Ｐゴシック" charset="-128"/>
            </a:endParaRP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Correct version</a:t>
            </a:r>
          </a:p>
        </p:txBody>
      </p:sp>
      <p:pic>
        <p:nvPicPr>
          <p:cNvPr id="2" name="Picture 1"/>
          <p:cNvPicPr>
            <a:picLocks noChangeAspect="1"/>
          </p:cNvPicPr>
          <p:nvPr/>
        </p:nvPicPr>
        <p:blipFill>
          <a:blip r:embed="rId3"/>
          <a:stretch>
            <a:fillRect/>
          </a:stretch>
        </p:blipFill>
        <p:spPr>
          <a:xfrm>
            <a:off x="2540000" y="2411413"/>
            <a:ext cx="4064000" cy="2451100"/>
          </a:xfrm>
          <a:prstGeom prst="rect">
            <a:avLst/>
          </a:prstGeom>
        </p:spPr>
      </p:pic>
    </p:spTree>
    <p:extLst>
      <p:ext uri="{BB962C8B-B14F-4D97-AF65-F5344CB8AC3E}">
        <p14:creationId xmlns:p14="http://schemas.microsoft.com/office/powerpoint/2010/main" val="96898386"/>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PEP8</a:t>
            </a:r>
            <a:endParaRPr lang="en-US" altLang="en-US" dirty="0">
              <a:ea typeface="ＭＳ Ｐゴシック" charset="-128"/>
            </a:endParaRP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dirty="0"/>
              <a:t>Programming </a:t>
            </a:r>
            <a:r>
              <a:rPr lang="en-US" dirty="0" smtClean="0"/>
              <a:t>Recommendations</a:t>
            </a:r>
          </a:p>
          <a:p>
            <a:pPr lvl="1"/>
            <a:r>
              <a:rPr lang="en-US" dirty="0" smtClean="0"/>
              <a:t>This section is highly recommended</a:t>
            </a:r>
          </a:p>
          <a:p>
            <a:pPr lvl="1"/>
            <a:r>
              <a:rPr lang="en-US" altLang="en-US" dirty="0" smtClean="0">
                <a:ea typeface="ＭＳ Ｐゴシック" charset="-128"/>
                <a:hlinkClick r:id="rId3"/>
              </a:rPr>
              <a:t>https</a:t>
            </a:r>
            <a:r>
              <a:rPr lang="en-US" altLang="en-US" dirty="0">
                <a:ea typeface="ＭＳ Ｐゴシック" charset="-128"/>
                <a:hlinkClick r:id="rId3"/>
              </a:rPr>
              <a:t>://www.python.org/dev/peps/pep-0008/#</a:t>
            </a:r>
            <a:r>
              <a:rPr lang="en-US" altLang="en-US" dirty="0" smtClean="0">
                <a:ea typeface="ＭＳ Ｐゴシック" charset="-128"/>
                <a:hlinkClick r:id="rId3"/>
              </a:rPr>
              <a:t>id46</a:t>
            </a:r>
            <a:endParaRPr lang="en-US" altLang="en-US" dirty="0" smtClean="0">
              <a:ea typeface="ＭＳ Ｐゴシック" charset="-128"/>
            </a:endParaRPr>
          </a:p>
          <a:p>
            <a:pPr lvl="1"/>
            <a:r>
              <a:rPr lang="en-US" altLang="en-US" dirty="0" smtClean="0">
                <a:ea typeface="ＭＳ Ｐゴシック" charset="-128"/>
              </a:rPr>
              <a:t>E.g. </a:t>
            </a:r>
            <a:r>
              <a:rPr lang="en-US" dirty="0"/>
              <a:t>Use ''.</a:t>
            </a:r>
            <a:r>
              <a:rPr lang="en-US" dirty="0" err="1"/>
              <a:t>startswith</a:t>
            </a:r>
            <a:r>
              <a:rPr lang="en-US" dirty="0"/>
              <a:t>() and ''.</a:t>
            </a:r>
            <a:r>
              <a:rPr lang="en-US" dirty="0" err="1"/>
              <a:t>endswith</a:t>
            </a:r>
            <a:r>
              <a:rPr lang="en-US" dirty="0"/>
              <a:t>() instead of string slicing to check for prefixes or suffixes</a:t>
            </a:r>
            <a:r>
              <a:rPr lang="en-US" dirty="0" smtClean="0"/>
              <a:t>.</a:t>
            </a:r>
          </a:p>
          <a:p>
            <a:pPr lvl="1"/>
            <a:endParaRPr lang="en-US" altLang="en-US" dirty="0">
              <a:ea typeface="ＭＳ Ｐゴシック" charset="-128"/>
            </a:endParaRPr>
          </a:p>
          <a:p>
            <a:pPr lvl="1"/>
            <a:r>
              <a:rPr lang="en-US" altLang="en-US" dirty="0" smtClean="0">
                <a:ea typeface="ＭＳ Ｐゴシック" charset="-128"/>
              </a:rPr>
              <a:t>E.g. </a:t>
            </a:r>
            <a:r>
              <a:rPr lang="en-US" dirty="0"/>
              <a:t>For sequences, (strings, lists, tuples), use the fact that empty sequences are false.</a:t>
            </a:r>
            <a:endParaRPr lang="en-US" altLang="en-US" dirty="0" smtClean="0">
              <a:ea typeface="ＭＳ Ｐゴシック" charset="-128"/>
            </a:endParaRPr>
          </a:p>
          <a:p>
            <a:pPr lvl="1"/>
            <a:endParaRPr lang="en-US" altLang="en-US" dirty="0" smtClean="0">
              <a:ea typeface="ＭＳ Ｐゴシック" charset="-128"/>
            </a:endParaRPr>
          </a:p>
        </p:txBody>
      </p:sp>
      <p:pic>
        <p:nvPicPr>
          <p:cNvPr id="3" name="Picture 2"/>
          <p:cNvPicPr>
            <a:picLocks noChangeAspect="1"/>
          </p:cNvPicPr>
          <p:nvPr/>
        </p:nvPicPr>
        <p:blipFill>
          <a:blip r:embed="rId4"/>
          <a:stretch>
            <a:fillRect/>
          </a:stretch>
        </p:blipFill>
        <p:spPr>
          <a:xfrm>
            <a:off x="304800" y="4495800"/>
            <a:ext cx="4038600" cy="279400"/>
          </a:xfrm>
          <a:prstGeom prst="rect">
            <a:avLst/>
          </a:prstGeom>
        </p:spPr>
      </p:pic>
      <p:pic>
        <p:nvPicPr>
          <p:cNvPr id="4" name="Picture 3"/>
          <p:cNvPicPr>
            <a:picLocks noChangeAspect="1"/>
          </p:cNvPicPr>
          <p:nvPr/>
        </p:nvPicPr>
        <p:blipFill>
          <a:blip r:embed="rId5"/>
          <a:stretch>
            <a:fillRect/>
          </a:stretch>
        </p:blipFill>
        <p:spPr>
          <a:xfrm>
            <a:off x="5029868" y="4495800"/>
            <a:ext cx="3644900" cy="254000"/>
          </a:xfrm>
          <a:prstGeom prst="rect">
            <a:avLst/>
          </a:prstGeom>
        </p:spPr>
      </p:pic>
      <p:pic>
        <p:nvPicPr>
          <p:cNvPr id="5" name="Picture 4"/>
          <p:cNvPicPr>
            <a:picLocks noChangeAspect="1"/>
          </p:cNvPicPr>
          <p:nvPr/>
        </p:nvPicPr>
        <p:blipFill>
          <a:blip r:embed="rId6"/>
          <a:stretch>
            <a:fillRect/>
          </a:stretch>
        </p:blipFill>
        <p:spPr>
          <a:xfrm>
            <a:off x="1600200" y="5807075"/>
            <a:ext cx="2120900" cy="457200"/>
          </a:xfrm>
          <a:prstGeom prst="rect">
            <a:avLst/>
          </a:prstGeom>
        </p:spPr>
      </p:pic>
      <p:pic>
        <p:nvPicPr>
          <p:cNvPr id="6" name="Picture 5"/>
          <p:cNvPicPr>
            <a:picLocks noChangeAspect="1"/>
          </p:cNvPicPr>
          <p:nvPr/>
        </p:nvPicPr>
        <p:blipFill>
          <a:blip r:embed="rId7"/>
          <a:stretch>
            <a:fillRect/>
          </a:stretch>
        </p:blipFill>
        <p:spPr>
          <a:xfrm>
            <a:off x="5029868" y="5805905"/>
            <a:ext cx="2679700" cy="482600"/>
          </a:xfrm>
          <a:prstGeom prst="rect">
            <a:avLst/>
          </a:prstGeom>
        </p:spPr>
      </p:pic>
    </p:spTree>
    <p:extLst>
      <p:ext uri="{BB962C8B-B14F-4D97-AF65-F5344CB8AC3E}">
        <p14:creationId xmlns:p14="http://schemas.microsoft.com/office/powerpoint/2010/main" val="792599161"/>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PEP8</a:t>
            </a:r>
            <a:endParaRPr lang="en-US" altLang="en-US" dirty="0">
              <a:ea typeface="ＭＳ Ｐゴシック" charset="-128"/>
            </a:endParaRP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tLang="en-US" dirty="0" smtClean="0">
              <a:ea typeface="ＭＳ Ｐゴシック" charset="-128"/>
            </a:endParaRPr>
          </a:p>
        </p:txBody>
      </p:sp>
      <p:pic>
        <p:nvPicPr>
          <p:cNvPr id="2" name="Picture 1"/>
          <p:cNvPicPr>
            <a:picLocks noChangeAspect="1"/>
          </p:cNvPicPr>
          <p:nvPr/>
        </p:nvPicPr>
        <p:blipFill>
          <a:blip r:embed="rId3"/>
          <a:stretch>
            <a:fillRect/>
          </a:stretch>
        </p:blipFill>
        <p:spPr>
          <a:xfrm>
            <a:off x="1593850" y="1327150"/>
            <a:ext cx="5956300" cy="4203700"/>
          </a:xfrm>
          <a:prstGeom prst="rect">
            <a:avLst/>
          </a:prstGeom>
        </p:spPr>
      </p:pic>
    </p:spTree>
    <p:extLst>
      <p:ext uri="{BB962C8B-B14F-4D97-AF65-F5344CB8AC3E}">
        <p14:creationId xmlns:p14="http://schemas.microsoft.com/office/powerpoint/2010/main" val="112113530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Programming Style</a:t>
            </a:r>
          </a:p>
        </p:txBody>
      </p:sp>
      <p:sp>
        <p:nvSpPr>
          <p:cNvPr id="20482"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Why is it important that people can read your code?</a:t>
            </a:r>
          </a:p>
          <a:p>
            <a:pPr lvl="1"/>
            <a:r>
              <a:rPr lang="en-US" altLang="en-US" dirty="0">
                <a:ea typeface="ＭＳ Ｐゴシック" charset="-128"/>
              </a:rPr>
              <a:t>Understandable</a:t>
            </a:r>
          </a:p>
          <a:p>
            <a:pPr lvl="2"/>
            <a:r>
              <a:rPr lang="en-US" altLang="en-US" dirty="0">
                <a:ea typeface="ＭＳ Ｐゴシック" charset="-128"/>
              </a:rPr>
              <a:t>Is it doing what you claim?</a:t>
            </a:r>
          </a:p>
          <a:p>
            <a:pPr lvl="1"/>
            <a:r>
              <a:rPr lang="en-US" altLang="en-US" dirty="0">
                <a:ea typeface="ＭＳ Ｐゴシック" charset="-128"/>
              </a:rPr>
              <a:t>Reusable</a:t>
            </a:r>
          </a:p>
          <a:p>
            <a:pPr lvl="2"/>
            <a:r>
              <a:rPr lang="en-US" altLang="en-US" dirty="0">
                <a:ea typeface="ＭＳ Ｐゴシック" charset="-128"/>
              </a:rPr>
              <a:t>Can it be incorporated into a larger project?</a:t>
            </a:r>
          </a:p>
          <a:p>
            <a:pPr lvl="1"/>
            <a:r>
              <a:rPr lang="en-US" altLang="en-US" dirty="0">
                <a:ea typeface="ＭＳ Ｐゴシック" charset="-128"/>
              </a:rPr>
              <a:t>Fixable</a:t>
            </a:r>
          </a:p>
          <a:p>
            <a:pPr lvl="1"/>
            <a:r>
              <a:rPr lang="en-US" altLang="en-US" dirty="0">
                <a:ea typeface="ＭＳ Ｐゴシック" charset="-128"/>
              </a:rPr>
              <a:t>Sustainable</a:t>
            </a:r>
          </a:p>
          <a:p>
            <a:pPr lvl="2"/>
            <a:r>
              <a:rPr lang="en-US" altLang="en-US" dirty="0" smtClean="0">
                <a:ea typeface="ＭＳ Ｐゴシック" charset="-128"/>
              </a:rPr>
              <a:t>New version of Python (4.X)</a:t>
            </a:r>
            <a:endParaRPr lang="en-US" altLang="en-US" dirty="0">
              <a:ea typeface="ＭＳ Ｐゴシック" charset="-128"/>
            </a:endParaRPr>
          </a:p>
        </p:txBody>
      </p:sp>
    </p:spTree>
    <p:extLst>
      <p:ext uri="{BB962C8B-B14F-4D97-AF65-F5344CB8AC3E}">
        <p14:creationId xmlns:p14="http://schemas.microsoft.com/office/powerpoint/2010/main" val="131833773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PEP8</a:t>
            </a:r>
            <a:endParaRPr lang="en-US" altLang="en-US" dirty="0">
              <a:ea typeface="ＭＳ Ｐゴシック" charset="-128"/>
            </a:endParaRP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tLang="en-US" dirty="0" smtClean="0">
              <a:ea typeface="ＭＳ Ｐゴシック" charset="-128"/>
            </a:endParaRPr>
          </a:p>
        </p:txBody>
      </p:sp>
      <p:pic>
        <p:nvPicPr>
          <p:cNvPr id="2" name="Picture 1"/>
          <p:cNvPicPr>
            <a:picLocks noChangeAspect="1"/>
          </p:cNvPicPr>
          <p:nvPr/>
        </p:nvPicPr>
        <p:blipFill>
          <a:blip r:embed="rId3"/>
          <a:stretch>
            <a:fillRect/>
          </a:stretch>
        </p:blipFill>
        <p:spPr>
          <a:xfrm>
            <a:off x="1593850" y="1327150"/>
            <a:ext cx="5956300" cy="4203700"/>
          </a:xfrm>
          <a:prstGeom prst="rect">
            <a:avLst/>
          </a:prstGeom>
        </p:spPr>
      </p:pic>
      <p:cxnSp>
        <p:nvCxnSpPr>
          <p:cNvPr id="4" name="Straight Connector 3"/>
          <p:cNvCxnSpPr/>
          <p:nvPr/>
        </p:nvCxnSpPr>
        <p:spPr>
          <a:xfrm>
            <a:off x="3429000" y="1219200"/>
            <a:ext cx="2057400" cy="1600200"/>
          </a:xfrm>
          <a:prstGeom prst="line">
            <a:avLst/>
          </a:prstGeom>
          <a:ln w="101600"/>
        </p:spPr>
        <p:style>
          <a:lnRef idx="2">
            <a:schemeClr val="accent2"/>
          </a:lnRef>
          <a:fillRef idx="0">
            <a:schemeClr val="accent2"/>
          </a:fillRef>
          <a:effectRef idx="1">
            <a:schemeClr val="accent2"/>
          </a:effectRef>
          <a:fontRef idx="minor">
            <a:schemeClr val="tx1"/>
          </a:fontRef>
        </p:style>
      </p:cxnSp>
      <p:cxnSp>
        <p:nvCxnSpPr>
          <p:cNvPr id="9" name="Straight Connector 8"/>
          <p:cNvCxnSpPr/>
          <p:nvPr/>
        </p:nvCxnSpPr>
        <p:spPr>
          <a:xfrm flipV="1">
            <a:off x="3429000" y="1219200"/>
            <a:ext cx="2057400" cy="1600200"/>
          </a:xfrm>
          <a:prstGeom prst="line">
            <a:avLst/>
          </a:prstGeom>
          <a:ln w="101600"/>
        </p:spPr>
        <p:style>
          <a:lnRef idx="2">
            <a:schemeClr val="accent2"/>
          </a:lnRef>
          <a:fillRef idx="0">
            <a:schemeClr val="accent2"/>
          </a:fillRef>
          <a:effectRef idx="1">
            <a:schemeClr val="accent2"/>
          </a:effectRef>
          <a:fontRef idx="minor">
            <a:schemeClr val="tx1"/>
          </a:fontRef>
        </p:style>
      </p:cxnSp>
      <p:sp>
        <p:nvSpPr>
          <p:cNvPr id="10" name="Rectangle 9"/>
          <p:cNvSpPr/>
          <p:nvPr/>
        </p:nvSpPr>
        <p:spPr>
          <a:xfrm>
            <a:off x="2421415" y="2967335"/>
            <a:ext cx="4301177" cy="923330"/>
          </a:xfrm>
          <a:prstGeom prst="rect">
            <a:avLst/>
          </a:prstGeom>
          <a:noFill/>
        </p:spPr>
        <p:txBody>
          <a:bodyPr wrap="none" lIns="91440" tIns="45720" rIns="91440" bIns="45720">
            <a:spAutoFit/>
          </a:bodyPr>
          <a:lstStyle/>
          <a:p>
            <a:pPr algn="ctr"/>
            <a:r>
              <a:rPr lang="en-US" sz="5400" b="1" cap="none" spc="0"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Consistency</a:t>
            </a:r>
            <a:endParaRPr lang="en-US" sz="54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Tree>
    <p:extLst>
      <p:ext uri="{BB962C8B-B14F-4D97-AF65-F5344CB8AC3E}">
        <p14:creationId xmlns:p14="http://schemas.microsoft.com/office/powerpoint/2010/main" val="1621490215"/>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2097"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371600" y="3048000"/>
            <a:ext cx="2209800" cy="3359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2098" name="Picture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4191000"/>
            <a:ext cx="738188" cy="85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2099" name="Picture 6"/>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324600" y="3810000"/>
            <a:ext cx="1524000" cy="171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2100" name="Title 4"/>
          <p:cNvSpPr>
            <a:spLocks noGrp="1"/>
          </p:cNvSpPr>
          <p:nvPr>
            <p:ph type="title"/>
          </p:nvPr>
        </p:nvSpPr>
        <p:spPr bwMode="auto">
          <a:xfrm>
            <a:off x="228600" y="1981200"/>
            <a:ext cx="8686800" cy="1066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fontScale="90000"/>
          </a:bodyPr>
          <a:lstStyle/>
          <a:p>
            <a:r>
              <a:rPr lang="en-US" altLang="en-US" sz="9600">
                <a:ea typeface="ＭＳ Ｐゴシック" charset="-128"/>
              </a:rPr>
              <a:t>Documentation</a:t>
            </a:r>
          </a:p>
        </p:txBody>
      </p:sp>
    </p:spTree>
    <p:extLst>
      <p:ext uri="{BB962C8B-B14F-4D97-AF65-F5344CB8AC3E}">
        <p14:creationId xmlns:p14="http://schemas.microsoft.com/office/powerpoint/2010/main" val="809358843"/>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1"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Documentation</a:t>
            </a:r>
          </a:p>
        </p:txBody>
      </p:sp>
      <p:sp>
        <p:nvSpPr>
          <p:cNvPr id="133122"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Two types</a:t>
            </a:r>
          </a:p>
          <a:p>
            <a:pPr lvl="1"/>
            <a:r>
              <a:rPr lang="en-US" altLang="en-US">
                <a:ea typeface="ＭＳ Ｐゴシック" charset="-128"/>
              </a:rPr>
              <a:t>Code readers</a:t>
            </a:r>
          </a:p>
          <a:p>
            <a:pPr lvl="2"/>
            <a:r>
              <a:rPr lang="en-US" altLang="en-US">
                <a:ea typeface="ＭＳ Ｐゴシック" charset="-128"/>
              </a:rPr>
              <a:t>What the code is doing and why</a:t>
            </a:r>
          </a:p>
          <a:p>
            <a:pPr lvl="3"/>
            <a:r>
              <a:rPr lang="en-US" altLang="en-US">
                <a:ea typeface="ＭＳ Ｐゴシック" charset="-128"/>
              </a:rPr>
              <a:t>E.g.</a:t>
            </a:r>
          </a:p>
          <a:p>
            <a:pPr lvl="3"/>
            <a:endParaRPr lang="en-US" altLang="en-US">
              <a:ea typeface="ＭＳ Ｐゴシック" charset="-128"/>
            </a:endParaRPr>
          </a:p>
          <a:p>
            <a:pPr lvl="1"/>
            <a:r>
              <a:rPr lang="en-US" altLang="en-US">
                <a:ea typeface="ＭＳ Ｐゴシック" charset="-128"/>
              </a:rPr>
              <a:t>Users</a:t>
            </a:r>
          </a:p>
          <a:p>
            <a:pPr lvl="2"/>
            <a:r>
              <a:rPr lang="en-US" altLang="en-US">
                <a:ea typeface="ＭＳ Ｐゴシック" charset="-128"/>
              </a:rPr>
              <a:t>How to use your code</a:t>
            </a:r>
          </a:p>
          <a:p>
            <a:pPr lvl="3"/>
            <a:r>
              <a:rPr lang="en-US" altLang="en-US">
                <a:ea typeface="ＭＳ Ｐゴシック" charset="-128"/>
              </a:rPr>
              <a:t>E.g.</a:t>
            </a:r>
          </a:p>
        </p:txBody>
      </p:sp>
      <p:sp>
        <p:nvSpPr>
          <p:cNvPr id="133125" name="TextBox 1"/>
          <p:cNvSpPr txBox="1">
            <a:spLocks noChangeArrowheads="1"/>
          </p:cNvSpPr>
          <p:nvPr/>
        </p:nvSpPr>
        <p:spPr bwMode="auto">
          <a:xfrm flipH="1">
            <a:off x="2971800" y="3225800"/>
            <a:ext cx="37338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3200" b="1">
                <a:solidFill>
                  <a:srgbClr val="FF0000"/>
                </a:solidFill>
              </a:rPr>
              <a:t>Code comments</a:t>
            </a:r>
          </a:p>
        </p:txBody>
      </p:sp>
      <p:sp>
        <p:nvSpPr>
          <p:cNvPr id="133126" name="TextBox 6"/>
          <p:cNvSpPr txBox="1">
            <a:spLocks noChangeArrowheads="1"/>
          </p:cNvSpPr>
          <p:nvPr/>
        </p:nvSpPr>
        <p:spPr bwMode="auto">
          <a:xfrm flipH="1">
            <a:off x="3352800" y="4826000"/>
            <a:ext cx="37338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3200" b="1">
                <a:solidFill>
                  <a:srgbClr val="FF0000"/>
                </a:solidFill>
              </a:rPr>
              <a:t>README.md</a:t>
            </a:r>
          </a:p>
        </p:txBody>
      </p:sp>
    </p:spTree>
    <p:extLst>
      <p:ext uri="{BB962C8B-B14F-4D97-AF65-F5344CB8AC3E}">
        <p14:creationId xmlns:p14="http://schemas.microsoft.com/office/powerpoint/2010/main" val="732654203"/>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1"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Documentation</a:t>
            </a:r>
          </a:p>
        </p:txBody>
      </p:sp>
      <p:sp>
        <p:nvSpPr>
          <p:cNvPr id="133122"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.md</a:t>
            </a:r>
          </a:p>
          <a:p>
            <a:pPr lvl="1"/>
            <a:r>
              <a:rPr lang="en-US" altLang="en-US" dirty="0" smtClean="0">
                <a:ea typeface="ＭＳ Ｐゴシック" charset="-128"/>
              </a:rPr>
              <a:t>.md files are Markdown</a:t>
            </a:r>
          </a:p>
          <a:p>
            <a:pPr lvl="1"/>
            <a:r>
              <a:rPr lang="en-US" altLang="en-US" dirty="0" smtClean="0">
                <a:ea typeface="ＭＳ Ｐゴシック" charset="-128"/>
              </a:rPr>
              <a:t>Markdown is a lightweight text formatting language for producing mildly styled text</a:t>
            </a:r>
          </a:p>
          <a:p>
            <a:pPr lvl="1"/>
            <a:r>
              <a:rPr lang="en-US" altLang="en-US" dirty="0" smtClean="0">
                <a:ea typeface="ＭＳ Ｐゴシック" charset="-128"/>
              </a:rPr>
              <a:t>Ubiquitous (</a:t>
            </a:r>
            <a:r>
              <a:rPr lang="en-US" altLang="en-US" dirty="0" err="1" smtClean="0">
                <a:ea typeface="ＭＳ Ｐゴシック" charset="-128"/>
              </a:rPr>
              <a:t>github.io</a:t>
            </a:r>
            <a:r>
              <a:rPr lang="en-US" altLang="en-US" dirty="0" smtClean="0">
                <a:ea typeface="ＭＳ Ｐゴシック" charset="-128"/>
              </a:rPr>
              <a:t>, </a:t>
            </a:r>
            <a:r>
              <a:rPr lang="en-US" altLang="en-US" dirty="0" err="1" smtClean="0">
                <a:ea typeface="ＭＳ Ｐゴシック" charset="-128"/>
              </a:rPr>
              <a:t>README.md</a:t>
            </a:r>
            <a:r>
              <a:rPr lang="en-US" altLang="en-US" dirty="0" smtClean="0">
                <a:ea typeface="ＭＳ Ｐゴシック" charset="-128"/>
              </a:rPr>
              <a:t>, etc.)</a:t>
            </a:r>
          </a:p>
          <a:p>
            <a:pPr lvl="1"/>
            <a:endParaRPr lang="en-US" altLang="en-US" dirty="0">
              <a:ea typeface="ＭＳ Ｐゴシック" charset="-128"/>
            </a:endParaRPr>
          </a:p>
          <a:p>
            <a:pPr lvl="1"/>
            <a:r>
              <a:rPr lang="en-US" altLang="en-US" dirty="0" smtClean="0">
                <a:ea typeface="ＭＳ Ｐゴシック" charset="-128"/>
              </a:rPr>
              <a:t>E.g.  Google markdown editor browser</a:t>
            </a:r>
          </a:p>
          <a:p>
            <a:pPr lvl="2"/>
            <a:r>
              <a:rPr lang="en-US" altLang="en-US" dirty="0">
                <a:ea typeface="ＭＳ Ｐゴシック" charset="-128"/>
                <a:hlinkClick r:id="rId3"/>
              </a:rPr>
              <a:t>http://</a:t>
            </a:r>
            <a:r>
              <a:rPr lang="en-US" altLang="en-US" dirty="0" smtClean="0">
                <a:ea typeface="ＭＳ Ｐゴシック" charset="-128"/>
                <a:hlinkClick r:id="rId3"/>
              </a:rPr>
              <a:t>dillinger.io</a:t>
            </a:r>
            <a:endParaRPr lang="en-US" altLang="en-US" dirty="0" smtClean="0">
              <a:ea typeface="ＭＳ Ｐゴシック" charset="-128"/>
            </a:endParaRPr>
          </a:p>
          <a:p>
            <a:pPr lvl="2"/>
            <a:endParaRPr lang="en-US" altLang="en-US" dirty="0">
              <a:ea typeface="ＭＳ Ｐゴシック" charset="-128"/>
            </a:endParaRPr>
          </a:p>
        </p:txBody>
      </p:sp>
    </p:spTree>
    <p:extLst>
      <p:ext uri="{BB962C8B-B14F-4D97-AF65-F5344CB8AC3E}">
        <p14:creationId xmlns:p14="http://schemas.microsoft.com/office/powerpoint/2010/main" val="722444236"/>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1"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Documentation</a:t>
            </a:r>
          </a:p>
        </p:txBody>
      </p:sp>
      <p:sp>
        <p:nvSpPr>
          <p:cNvPr id="133122"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What kind of stuff going in a repositories </a:t>
            </a:r>
            <a:r>
              <a:rPr lang="en-US" altLang="en-US" dirty="0" err="1" smtClean="0">
                <a:ea typeface="ＭＳ Ｐゴシック" charset="-128"/>
              </a:rPr>
              <a:t>README.md</a:t>
            </a:r>
            <a:r>
              <a:rPr lang="en-US" altLang="en-US" dirty="0" smtClean="0">
                <a:ea typeface="ＭＳ Ｐゴシック" charset="-128"/>
              </a:rPr>
              <a:t>?</a:t>
            </a:r>
          </a:p>
          <a:p>
            <a:pPr marL="0" indent="0">
              <a:buNone/>
            </a:pPr>
            <a:endParaRPr lang="en-US" altLang="en-US" dirty="0">
              <a:ea typeface="ＭＳ Ｐゴシック" charset="-128"/>
              <a:hlinkClick r:id="rId3"/>
            </a:endParaRPr>
          </a:p>
          <a:p>
            <a:pPr marL="0" indent="0">
              <a:buNone/>
            </a:pPr>
            <a:r>
              <a:rPr lang="en-US" altLang="en-US" sz="2800" dirty="0" smtClean="0">
                <a:ea typeface="ＭＳ Ｐゴシック" charset="-128"/>
                <a:hlinkClick r:id="rId3"/>
              </a:rPr>
              <a:t>https</a:t>
            </a:r>
            <a:r>
              <a:rPr lang="en-US" altLang="en-US" sz="2800" dirty="0">
                <a:ea typeface="ＭＳ Ｐゴシック" charset="-128"/>
                <a:hlinkClick r:id="rId3"/>
              </a:rPr>
              <a:t>://</a:t>
            </a:r>
            <a:r>
              <a:rPr lang="en-US" altLang="en-US" sz="2800" dirty="0" smtClean="0">
                <a:ea typeface="ＭＳ Ｐゴシック" charset="-128"/>
                <a:hlinkClick r:id="rId3"/>
              </a:rPr>
              <a:t>github.com/kallisons/NOAH_LSM_Mussel_v2.0</a:t>
            </a:r>
            <a:endParaRPr lang="en-US" altLang="en-US" sz="2800" dirty="0" smtClean="0">
              <a:ea typeface="ＭＳ Ｐゴシック" charset="-128"/>
            </a:endParaRPr>
          </a:p>
          <a:p>
            <a:pPr lvl="1"/>
            <a:endParaRPr lang="en-US" altLang="en-US" dirty="0" smtClean="0">
              <a:ea typeface="ＭＳ Ｐゴシック" charset="-128"/>
            </a:endParaRPr>
          </a:p>
          <a:p>
            <a:pPr lvl="2"/>
            <a:endParaRPr lang="en-US" altLang="en-US" dirty="0">
              <a:ea typeface="ＭＳ Ｐゴシック" charset="-128"/>
            </a:endParaRPr>
          </a:p>
        </p:txBody>
      </p:sp>
    </p:spTree>
    <p:extLst>
      <p:ext uri="{BB962C8B-B14F-4D97-AF65-F5344CB8AC3E}">
        <p14:creationId xmlns:p14="http://schemas.microsoft.com/office/powerpoint/2010/main" val="1847307512"/>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69"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Documentation</a:t>
            </a:r>
          </a:p>
        </p:txBody>
      </p:sp>
      <p:sp>
        <p:nvSpPr>
          <p:cNvPr id="39938"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Comments</a:t>
            </a:r>
          </a:p>
          <a:p>
            <a:pPr lvl="1"/>
            <a:r>
              <a:rPr lang="en-US" altLang="en-US" dirty="0">
                <a:ea typeface="ＭＳ Ｐゴシック" charset="-128"/>
              </a:rPr>
              <a:t>Shell script</a:t>
            </a:r>
          </a:p>
          <a:p>
            <a:pPr lvl="2"/>
            <a:r>
              <a:rPr lang="en-US" altLang="en-US" dirty="0">
                <a:latin typeface="Courier" charset="0"/>
                <a:ea typeface="ＭＳ Ｐゴシック" charset="-128"/>
              </a:rPr>
              <a:t>#</a:t>
            </a:r>
          </a:p>
          <a:p>
            <a:pPr lvl="2"/>
            <a:endParaRPr lang="en-US" altLang="en-US" dirty="0">
              <a:ea typeface="ＭＳ Ｐゴシック" charset="-128"/>
            </a:endParaRPr>
          </a:p>
          <a:p>
            <a:pPr lvl="1"/>
            <a:r>
              <a:rPr lang="en-US" altLang="en-US" dirty="0" smtClean="0">
                <a:ea typeface="ＭＳ Ｐゴシック" charset="-128"/>
              </a:rPr>
              <a:t>Python</a:t>
            </a:r>
            <a:endParaRPr lang="en-US" altLang="en-US" dirty="0">
              <a:ea typeface="ＭＳ Ｐゴシック" charset="-128"/>
            </a:endParaRPr>
          </a:p>
          <a:p>
            <a:pPr lvl="2"/>
            <a:r>
              <a:rPr lang="en-US" altLang="en-US" dirty="0">
                <a:latin typeface="Courier" charset="0"/>
                <a:ea typeface="ＭＳ Ｐゴシック" charset="-128"/>
              </a:rPr>
              <a:t>#</a:t>
            </a:r>
          </a:p>
          <a:p>
            <a:pPr lvl="1"/>
            <a:endParaRPr lang="en-US" altLang="en-US" dirty="0">
              <a:ea typeface="ＭＳ Ｐゴシック" charset="-128"/>
            </a:endParaRPr>
          </a:p>
        </p:txBody>
      </p:sp>
    </p:spTree>
    <p:extLst>
      <p:ext uri="{BB962C8B-B14F-4D97-AF65-F5344CB8AC3E}">
        <p14:creationId xmlns:p14="http://schemas.microsoft.com/office/powerpoint/2010/main" val="31940712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9938">
                                            <p:txEl>
                                              <p:pRg st="2" end="2"/>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993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7"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Documentation</a:t>
            </a:r>
          </a:p>
        </p:txBody>
      </p:sp>
      <p:sp>
        <p:nvSpPr>
          <p:cNvPr id="137218" name="Content Placeholder 2"/>
          <p:cNvSpPr>
            <a:spLocks noGrp="1"/>
          </p:cNvSpPr>
          <p:nvPr>
            <p:ph idx="1"/>
          </p:nvPr>
        </p:nvSpPr>
        <p:spPr bwMode="auto">
          <a:xfrm>
            <a:off x="457200" y="78823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457200" lvl="1" indent="0">
              <a:buNone/>
            </a:pPr>
            <a:endParaRPr lang="en-US" altLang="en-US" dirty="0" smtClean="0">
              <a:ea typeface="ＭＳ Ｐゴシック" charset="-128"/>
            </a:endParaRPr>
          </a:p>
          <a:p>
            <a:pPr marL="457200" lvl="1" indent="0">
              <a:buNone/>
            </a:pPr>
            <a:r>
              <a:rPr lang="en-US" altLang="en-US" dirty="0" smtClean="0">
                <a:ea typeface="ＭＳ Ｐゴシック" charset="-128"/>
              </a:rPr>
              <a:t>Some examples </a:t>
            </a:r>
            <a:r>
              <a:rPr lang="en-US" altLang="en-US" dirty="0">
                <a:ea typeface="ＭＳ Ｐゴシック" charset="-128"/>
              </a:rPr>
              <a:t>of bad comments (from the ‘net)</a:t>
            </a:r>
          </a:p>
          <a:p>
            <a:pPr lvl="1"/>
            <a:endParaRPr lang="en-US" altLang="en-US" dirty="0">
              <a:ea typeface="ＭＳ Ｐゴシック" charset="-128"/>
            </a:endParaRPr>
          </a:p>
        </p:txBody>
      </p:sp>
      <p:sp>
        <p:nvSpPr>
          <p:cNvPr id="6" name="Content Placeholder 2"/>
          <p:cNvSpPr txBox="1">
            <a:spLocks/>
          </p:cNvSpPr>
          <p:nvPr/>
        </p:nvSpPr>
        <p:spPr>
          <a:xfrm>
            <a:off x="457200" y="1631950"/>
            <a:ext cx="8229600" cy="5226050"/>
          </a:xfrm>
          <a:prstGeom prst="rect">
            <a:avLst/>
          </a:prstGeom>
        </p:spPr>
        <p:txBody>
          <a:bodyPr>
            <a:normAutofit fontScale="85000" lnSpcReduction="20000"/>
          </a:bodyPr>
          <a:lstStyle>
            <a:lvl1pPr marL="342900" indent="-342900" algn="l" defTabSz="457200" rtl="0" eaLnBrk="0" fontAlgn="base" hangingPunct="0">
              <a:spcBef>
                <a:spcPct val="20000"/>
              </a:spcBef>
              <a:spcAft>
                <a:spcPct val="0"/>
              </a:spcAft>
              <a:buFont typeface="Arial" charset="0"/>
              <a:buChar char="•"/>
              <a:defRPr sz="3200" kern="1200">
                <a:solidFill>
                  <a:schemeClr val="tx1"/>
                </a:solidFill>
                <a:latin typeface="+mn-lt"/>
                <a:ea typeface="ＭＳ Ｐゴシック" pitchFamily="-112" charset="-128"/>
                <a:cs typeface="ＭＳ Ｐゴシック" pitchFamily="-112" charset="-128"/>
              </a:defRPr>
            </a:lvl1pPr>
            <a:lvl2pPr marL="742950" indent="-285750" algn="l" defTabSz="457200" rtl="0" eaLnBrk="0" fontAlgn="base" hangingPunct="0">
              <a:spcBef>
                <a:spcPct val="20000"/>
              </a:spcBef>
              <a:spcAft>
                <a:spcPct val="0"/>
              </a:spcAft>
              <a:buFont typeface="Arial" charset="0"/>
              <a:buChar char="–"/>
              <a:defRPr sz="2800" kern="1200">
                <a:solidFill>
                  <a:schemeClr val="tx1"/>
                </a:solidFill>
                <a:latin typeface="+mn-lt"/>
                <a:ea typeface="ＭＳ Ｐゴシック" pitchFamily="-112" charset="-128"/>
                <a:cs typeface="+mn-cs"/>
              </a:defRPr>
            </a:lvl2pPr>
            <a:lvl3pPr marL="1143000" indent="-228600" algn="l" defTabSz="457200" rtl="0" eaLnBrk="0" fontAlgn="base" hangingPunct="0">
              <a:spcBef>
                <a:spcPct val="20000"/>
              </a:spcBef>
              <a:spcAft>
                <a:spcPct val="0"/>
              </a:spcAft>
              <a:buFont typeface="Arial" charset="0"/>
              <a:buChar char="•"/>
              <a:defRPr sz="2400" kern="1200">
                <a:solidFill>
                  <a:schemeClr val="tx1"/>
                </a:solidFill>
                <a:latin typeface="+mn-lt"/>
                <a:ea typeface="ＭＳ Ｐゴシック" pitchFamily="-112" charset="-128"/>
                <a:cs typeface="+mn-cs"/>
              </a:defRPr>
            </a:lvl3pPr>
            <a:lvl4pPr marL="16002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ＭＳ Ｐゴシック" pitchFamily="-112" charset="-128"/>
                <a:cs typeface="+mn-cs"/>
              </a:defRPr>
            </a:lvl4pPr>
            <a:lvl5pPr marL="20574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ＭＳ Ｐゴシック" pitchFamily="-112"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charset="0"/>
              <a:buNone/>
              <a:defRPr/>
            </a:pPr>
            <a:r>
              <a:rPr lang="en-US" sz="1400" dirty="0">
                <a:latin typeface="Courier"/>
                <a:cs typeface="Courier"/>
              </a:rPr>
              <a:t>%</a:t>
            </a:r>
            <a:endParaRPr lang="en-US" sz="1400" dirty="0" smtClean="0">
              <a:latin typeface="Courier"/>
              <a:cs typeface="Courier"/>
            </a:endParaRPr>
          </a:p>
          <a:p>
            <a:pPr marL="0" indent="0">
              <a:buFont typeface="Arial" charset="0"/>
              <a:buNone/>
              <a:defRPr/>
            </a:pPr>
            <a:r>
              <a:rPr lang="en-US" sz="1400" dirty="0">
                <a:latin typeface="Courier"/>
                <a:cs typeface="Courier"/>
              </a:rPr>
              <a:t>%</a:t>
            </a:r>
            <a:r>
              <a:rPr lang="en-US" sz="1400" dirty="0" smtClean="0">
                <a:latin typeface="Courier"/>
                <a:cs typeface="Courier"/>
              </a:rPr>
              <a:t> For the brave souls who get this far: You are the chosen ones,</a:t>
            </a:r>
          </a:p>
          <a:p>
            <a:pPr marL="0" indent="0">
              <a:buFont typeface="Arial" charset="0"/>
              <a:buNone/>
              <a:defRPr/>
            </a:pPr>
            <a:r>
              <a:rPr lang="en-US" sz="1400" dirty="0">
                <a:latin typeface="Courier"/>
                <a:cs typeface="Courier"/>
              </a:rPr>
              <a:t>%</a:t>
            </a:r>
            <a:r>
              <a:rPr lang="en-US" sz="1400" dirty="0" smtClean="0">
                <a:latin typeface="Courier"/>
                <a:cs typeface="Courier"/>
              </a:rPr>
              <a:t> the valiant knights of programming who toil away, without rest,</a:t>
            </a:r>
          </a:p>
          <a:p>
            <a:pPr marL="0" indent="0">
              <a:buFont typeface="Arial" charset="0"/>
              <a:buNone/>
              <a:defRPr/>
            </a:pPr>
            <a:r>
              <a:rPr lang="en-US" sz="1400" dirty="0">
                <a:latin typeface="Courier"/>
                <a:cs typeface="Courier"/>
              </a:rPr>
              <a:t>%</a:t>
            </a:r>
            <a:r>
              <a:rPr lang="en-US" sz="1400" dirty="0" smtClean="0">
                <a:latin typeface="Courier"/>
                <a:cs typeface="Courier"/>
              </a:rPr>
              <a:t> fixing our most awful code. To you, true saviors, kings of men,</a:t>
            </a:r>
          </a:p>
          <a:p>
            <a:pPr marL="0" indent="0">
              <a:buFont typeface="Arial" charset="0"/>
              <a:buNone/>
              <a:defRPr/>
            </a:pPr>
            <a:r>
              <a:rPr lang="en-US" sz="1400" dirty="0">
                <a:latin typeface="Courier"/>
                <a:cs typeface="Courier"/>
              </a:rPr>
              <a:t>%</a:t>
            </a:r>
            <a:r>
              <a:rPr lang="en-US" sz="1400" dirty="0" smtClean="0">
                <a:latin typeface="Courier"/>
                <a:cs typeface="Courier"/>
              </a:rPr>
              <a:t> I say this: never </a:t>
            </a:r>
            <a:r>
              <a:rPr lang="en-US" sz="1400" dirty="0" err="1" smtClean="0">
                <a:latin typeface="Courier"/>
                <a:cs typeface="Courier"/>
              </a:rPr>
              <a:t>gonna</a:t>
            </a:r>
            <a:r>
              <a:rPr lang="en-US" sz="1400" dirty="0" smtClean="0">
                <a:latin typeface="Courier"/>
                <a:cs typeface="Courier"/>
              </a:rPr>
              <a:t> give you up, never </a:t>
            </a:r>
            <a:r>
              <a:rPr lang="en-US" sz="1400" dirty="0" err="1" smtClean="0">
                <a:latin typeface="Courier"/>
                <a:cs typeface="Courier"/>
              </a:rPr>
              <a:t>gonna</a:t>
            </a:r>
            <a:r>
              <a:rPr lang="en-US" sz="1400" dirty="0" smtClean="0">
                <a:latin typeface="Courier"/>
                <a:cs typeface="Courier"/>
              </a:rPr>
              <a:t> let you down,</a:t>
            </a:r>
          </a:p>
          <a:p>
            <a:pPr marL="0" indent="0">
              <a:buFont typeface="Arial" charset="0"/>
              <a:buNone/>
              <a:defRPr/>
            </a:pPr>
            <a:r>
              <a:rPr lang="en-US" sz="1400" dirty="0">
                <a:latin typeface="Courier"/>
                <a:cs typeface="Courier"/>
              </a:rPr>
              <a:t>%</a:t>
            </a:r>
            <a:r>
              <a:rPr lang="en-US" sz="1400" dirty="0" smtClean="0">
                <a:latin typeface="Courier"/>
                <a:cs typeface="Courier"/>
              </a:rPr>
              <a:t> never </a:t>
            </a:r>
            <a:r>
              <a:rPr lang="en-US" sz="1400" dirty="0" err="1" smtClean="0">
                <a:latin typeface="Courier"/>
                <a:cs typeface="Courier"/>
              </a:rPr>
              <a:t>gonna</a:t>
            </a:r>
            <a:r>
              <a:rPr lang="en-US" sz="1400" dirty="0" smtClean="0">
                <a:latin typeface="Courier"/>
                <a:cs typeface="Courier"/>
              </a:rPr>
              <a:t> run around and desert you. Never </a:t>
            </a:r>
            <a:r>
              <a:rPr lang="en-US" sz="1400" dirty="0" err="1" smtClean="0">
                <a:latin typeface="Courier"/>
                <a:cs typeface="Courier"/>
              </a:rPr>
              <a:t>gonna</a:t>
            </a:r>
            <a:r>
              <a:rPr lang="en-US" sz="1400" dirty="0" smtClean="0">
                <a:latin typeface="Courier"/>
                <a:cs typeface="Courier"/>
              </a:rPr>
              <a:t> make you cry,</a:t>
            </a:r>
          </a:p>
          <a:p>
            <a:pPr marL="0" indent="0">
              <a:buFont typeface="Arial" charset="0"/>
              <a:buNone/>
              <a:defRPr/>
            </a:pPr>
            <a:r>
              <a:rPr lang="en-US" sz="1400" dirty="0">
                <a:latin typeface="Courier"/>
                <a:cs typeface="Courier"/>
              </a:rPr>
              <a:t>%</a:t>
            </a:r>
            <a:r>
              <a:rPr lang="en-US" sz="1400" dirty="0" smtClean="0">
                <a:latin typeface="Courier"/>
                <a:cs typeface="Courier"/>
              </a:rPr>
              <a:t> never </a:t>
            </a:r>
            <a:r>
              <a:rPr lang="en-US" sz="1400" dirty="0" err="1" smtClean="0">
                <a:latin typeface="Courier"/>
                <a:cs typeface="Courier"/>
              </a:rPr>
              <a:t>gonna</a:t>
            </a:r>
            <a:r>
              <a:rPr lang="en-US" sz="1400" dirty="0" smtClean="0">
                <a:latin typeface="Courier"/>
                <a:cs typeface="Courier"/>
              </a:rPr>
              <a:t> say goodbye. Never </a:t>
            </a:r>
            <a:r>
              <a:rPr lang="en-US" sz="1400" dirty="0" err="1" smtClean="0">
                <a:latin typeface="Courier"/>
                <a:cs typeface="Courier"/>
              </a:rPr>
              <a:t>gonna</a:t>
            </a:r>
            <a:r>
              <a:rPr lang="en-US" sz="1400" dirty="0" smtClean="0">
                <a:latin typeface="Courier"/>
                <a:cs typeface="Courier"/>
              </a:rPr>
              <a:t> tell a lie and hurt you.</a:t>
            </a:r>
          </a:p>
          <a:p>
            <a:pPr marL="0" indent="0">
              <a:buFont typeface="Arial" charset="0"/>
              <a:buNone/>
              <a:defRPr/>
            </a:pPr>
            <a:r>
              <a:rPr lang="en-US" sz="1400" dirty="0">
                <a:latin typeface="Courier"/>
                <a:cs typeface="Courier"/>
              </a:rPr>
              <a:t>%</a:t>
            </a:r>
            <a:endParaRPr lang="en-US" sz="1400" dirty="0" smtClean="0">
              <a:latin typeface="Courier"/>
              <a:cs typeface="Courier"/>
            </a:endParaRPr>
          </a:p>
          <a:p>
            <a:pPr marL="0" indent="0">
              <a:buFont typeface="Arial" charset="0"/>
              <a:buNone/>
              <a:defRPr/>
            </a:pPr>
            <a:endParaRPr lang="en-US" sz="1400" dirty="0" smtClean="0">
              <a:latin typeface="Courier"/>
              <a:cs typeface="Courier"/>
            </a:endParaRPr>
          </a:p>
          <a:p>
            <a:pPr marL="0" indent="0">
              <a:buFont typeface="Arial" charset="0"/>
              <a:buNone/>
              <a:defRPr/>
            </a:pPr>
            <a:r>
              <a:rPr lang="en-US" sz="1400" dirty="0">
                <a:latin typeface="Courier"/>
                <a:cs typeface="Courier"/>
              </a:rPr>
              <a:t>%</a:t>
            </a:r>
            <a:r>
              <a:rPr lang="en-US" sz="1400" dirty="0" smtClean="0">
                <a:latin typeface="Courier"/>
                <a:cs typeface="Courier"/>
              </a:rPr>
              <a:t> drunk, fix later</a:t>
            </a:r>
          </a:p>
          <a:p>
            <a:pPr marL="457200" lvl="1" indent="0">
              <a:buFont typeface="Arial" charset="0"/>
              <a:buNone/>
              <a:defRPr/>
            </a:pPr>
            <a:endParaRPr lang="en-US" sz="1400" dirty="0" smtClean="0">
              <a:latin typeface="Courier"/>
              <a:cs typeface="Courier"/>
            </a:endParaRPr>
          </a:p>
          <a:p>
            <a:pPr marL="0" indent="0">
              <a:buFont typeface="Arial" charset="0"/>
              <a:buNone/>
              <a:defRPr/>
            </a:pPr>
            <a:r>
              <a:rPr lang="en-US" sz="1400" dirty="0">
                <a:latin typeface="Courier"/>
                <a:cs typeface="Courier"/>
              </a:rPr>
              <a:t>%</a:t>
            </a:r>
            <a:r>
              <a:rPr lang="en-US" sz="1400" dirty="0" smtClean="0">
                <a:latin typeface="Courier"/>
                <a:cs typeface="Courier"/>
              </a:rPr>
              <a:t> </a:t>
            </a:r>
          </a:p>
          <a:p>
            <a:pPr marL="0" indent="0">
              <a:buFont typeface="Arial" charset="0"/>
              <a:buNone/>
              <a:defRPr/>
            </a:pPr>
            <a:r>
              <a:rPr lang="en-US" sz="1400" dirty="0">
                <a:latin typeface="Courier"/>
                <a:cs typeface="Courier"/>
              </a:rPr>
              <a:t>%</a:t>
            </a:r>
            <a:r>
              <a:rPr lang="en-US" sz="1400" dirty="0" smtClean="0">
                <a:latin typeface="Courier"/>
                <a:cs typeface="Courier"/>
              </a:rPr>
              <a:t> Dear maintainer:</a:t>
            </a:r>
          </a:p>
          <a:p>
            <a:pPr marL="0" indent="0">
              <a:buFont typeface="Arial" charset="0"/>
              <a:buNone/>
              <a:defRPr/>
            </a:pPr>
            <a:r>
              <a:rPr lang="en-US" sz="1400" dirty="0">
                <a:latin typeface="Courier"/>
                <a:cs typeface="Courier"/>
              </a:rPr>
              <a:t>%</a:t>
            </a:r>
            <a:r>
              <a:rPr lang="en-US" sz="1400" dirty="0" smtClean="0">
                <a:latin typeface="Courier"/>
                <a:cs typeface="Courier"/>
              </a:rPr>
              <a:t> </a:t>
            </a:r>
          </a:p>
          <a:p>
            <a:pPr marL="0" indent="0">
              <a:buFont typeface="Arial" charset="0"/>
              <a:buNone/>
              <a:defRPr/>
            </a:pPr>
            <a:r>
              <a:rPr lang="en-US" sz="1400" dirty="0">
                <a:latin typeface="Courier"/>
                <a:cs typeface="Courier"/>
              </a:rPr>
              <a:t>%</a:t>
            </a:r>
            <a:r>
              <a:rPr lang="en-US" sz="1400" dirty="0" smtClean="0">
                <a:latin typeface="Courier"/>
                <a:cs typeface="Courier"/>
              </a:rPr>
              <a:t> Once you are done trying to 'optimize' this routine,</a:t>
            </a:r>
          </a:p>
          <a:p>
            <a:pPr marL="0" indent="0">
              <a:buFont typeface="Arial" charset="0"/>
              <a:buNone/>
              <a:defRPr/>
            </a:pPr>
            <a:r>
              <a:rPr lang="en-US" sz="1400" dirty="0">
                <a:latin typeface="Courier"/>
                <a:cs typeface="Courier"/>
              </a:rPr>
              <a:t>%</a:t>
            </a:r>
            <a:r>
              <a:rPr lang="en-US" sz="1400" dirty="0" smtClean="0">
                <a:latin typeface="Courier"/>
                <a:cs typeface="Courier"/>
              </a:rPr>
              <a:t> and have realized what a terrible mistake that was,</a:t>
            </a:r>
          </a:p>
          <a:p>
            <a:pPr marL="0" indent="0">
              <a:buFont typeface="Arial" charset="0"/>
              <a:buNone/>
              <a:defRPr/>
            </a:pPr>
            <a:r>
              <a:rPr lang="en-US" sz="1400" dirty="0">
                <a:latin typeface="Courier"/>
                <a:cs typeface="Courier"/>
              </a:rPr>
              <a:t>%</a:t>
            </a:r>
            <a:r>
              <a:rPr lang="en-US" sz="1400" dirty="0" smtClean="0">
                <a:latin typeface="Courier"/>
                <a:cs typeface="Courier"/>
              </a:rPr>
              <a:t> please increment the following counter as a warning</a:t>
            </a:r>
          </a:p>
          <a:p>
            <a:pPr marL="0" indent="0">
              <a:buFont typeface="Arial" charset="0"/>
              <a:buNone/>
              <a:defRPr/>
            </a:pPr>
            <a:r>
              <a:rPr lang="en-US" sz="1400" dirty="0">
                <a:latin typeface="Courier"/>
                <a:cs typeface="Courier"/>
              </a:rPr>
              <a:t>%</a:t>
            </a:r>
            <a:r>
              <a:rPr lang="en-US" sz="1400" dirty="0" smtClean="0">
                <a:latin typeface="Courier"/>
                <a:cs typeface="Courier"/>
              </a:rPr>
              <a:t> to the next guy:</a:t>
            </a:r>
          </a:p>
          <a:p>
            <a:pPr marL="0" indent="0">
              <a:buFont typeface="Arial" charset="0"/>
              <a:buNone/>
              <a:defRPr/>
            </a:pPr>
            <a:r>
              <a:rPr lang="en-US" sz="1400" dirty="0">
                <a:latin typeface="Courier"/>
                <a:cs typeface="Courier"/>
              </a:rPr>
              <a:t>%</a:t>
            </a:r>
            <a:r>
              <a:rPr lang="en-US" sz="1400" dirty="0" smtClean="0">
                <a:latin typeface="Courier"/>
                <a:cs typeface="Courier"/>
              </a:rPr>
              <a:t> </a:t>
            </a:r>
          </a:p>
          <a:p>
            <a:pPr marL="0" indent="0">
              <a:buFont typeface="Arial" charset="0"/>
              <a:buNone/>
              <a:defRPr/>
            </a:pPr>
            <a:r>
              <a:rPr lang="en-US" sz="1400" dirty="0">
                <a:latin typeface="Courier"/>
                <a:cs typeface="Courier"/>
              </a:rPr>
              <a:t>%</a:t>
            </a:r>
            <a:r>
              <a:rPr lang="en-US" sz="1400" dirty="0" smtClean="0">
                <a:latin typeface="Courier"/>
                <a:cs typeface="Courier"/>
              </a:rPr>
              <a:t> </a:t>
            </a:r>
            <a:r>
              <a:rPr lang="en-US" sz="1400" dirty="0" err="1" smtClean="0">
                <a:latin typeface="Courier"/>
                <a:cs typeface="Courier"/>
              </a:rPr>
              <a:t>total_hours_wasted_here</a:t>
            </a:r>
            <a:r>
              <a:rPr lang="en-US" sz="1400" dirty="0" smtClean="0">
                <a:latin typeface="Courier"/>
                <a:cs typeface="Courier"/>
              </a:rPr>
              <a:t> = 42</a:t>
            </a:r>
          </a:p>
          <a:p>
            <a:pPr marL="0" indent="0">
              <a:buFont typeface="Arial" charset="0"/>
              <a:buNone/>
              <a:defRPr/>
            </a:pPr>
            <a:r>
              <a:rPr lang="en-US" sz="1400" dirty="0">
                <a:latin typeface="Courier"/>
                <a:cs typeface="Courier"/>
              </a:rPr>
              <a:t>%</a:t>
            </a:r>
            <a:r>
              <a:rPr lang="en-US" sz="1400" dirty="0" smtClean="0">
                <a:latin typeface="Courier"/>
                <a:cs typeface="Courier"/>
              </a:rPr>
              <a:t> </a:t>
            </a:r>
          </a:p>
          <a:p>
            <a:pPr marL="0" indent="0">
              <a:buFont typeface="Arial" charset="0"/>
              <a:buNone/>
              <a:defRPr/>
            </a:pPr>
            <a:endParaRPr lang="en-US" sz="1400" dirty="0" smtClean="0">
              <a:latin typeface="Courier"/>
              <a:cs typeface="Courier"/>
            </a:endParaRPr>
          </a:p>
          <a:p>
            <a:pPr marL="0" indent="0">
              <a:buFont typeface="Arial" charset="0"/>
              <a:buNone/>
              <a:defRPr/>
            </a:pPr>
            <a:r>
              <a:rPr lang="en-US" sz="1400" dirty="0" smtClean="0">
                <a:latin typeface="Courier"/>
                <a:cs typeface="Courier"/>
              </a:rPr>
              <a:t>true =</a:t>
            </a:r>
            <a:r>
              <a:rPr lang="en-US" sz="1400" dirty="0">
                <a:latin typeface="Courier"/>
                <a:cs typeface="Courier"/>
              </a:rPr>
              <a:t> </a:t>
            </a:r>
            <a:r>
              <a:rPr lang="en-US" sz="1400" dirty="0" smtClean="0">
                <a:latin typeface="Courier"/>
                <a:cs typeface="Courier"/>
              </a:rPr>
              <a:t>false;</a:t>
            </a:r>
          </a:p>
          <a:p>
            <a:pPr marL="0" indent="0">
              <a:buFont typeface="Arial" charset="0"/>
              <a:buNone/>
              <a:defRPr/>
            </a:pPr>
            <a:r>
              <a:rPr lang="en-US" sz="1400" dirty="0" smtClean="0">
                <a:latin typeface="Courier"/>
                <a:cs typeface="Courier"/>
              </a:rPr>
              <a:t>% Happy debugging suckers</a:t>
            </a:r>
          </a:p>
          <a:p>
            <a:pPr marL="457200" lvl="1" indent="0">
              <a:buFont typeface="Arial" charset="0"/>
              <a:buNone/>
              <a:defRPr/>
            </a:pPr>
            <a:endParaRPr lang="en-US" sz="1400" dirty="0" smtClean="0">
              <a:latin typeface="Courier"/>
              <a:cs typeface="Courier"/>
            </a:endParaRPr>
          </a:p>
          <a:p>
            <a:pPr marL="57150" indent="0">
              <a:buFont typeface="Arial" charset="0"/>
              <a:buNone/>
              <a:defRPr/>
            </a:pPr>
            <a:r>
              <a:rPr lang="en-US" sz="1200" dirty="0" smtClean="0">
                <a:latin typeface="Courier"/>
                <a:cs typeface="Courier"/>
                <a:hlinkClick r:id="rId3"/>
              </a:rPr>
              <a:t>http://stackoverflow.com/questions/184618/what-is-the-best-comment-in-source-code-you-have-ever-encountered</a:t>
            </a:r>
            <a:endParaRPr lang="en-US" sz="1200" dirty="0" smtClean="0">
              <a:latin typeface="Courier"/>
              <a:cs typeface="Courier"/>
            </a:endParaRPr>
          </a:p>
          <a:p>
            <a:pPr marL="457200" lvl="1" indent="0">
              <a:buFont typeface="Arial" charset="0"/>
              <a:buNone/>
              <a:defRPr/>
            </a:pPr>
            <a:endParaRPr lang="en-US" sz="1400" dirty="0">
              <a:latin typeface="Courier"/>
              <a:cs typeface="Courier"/>
            </a:endParaRPr>
          </a:p>
        </p:txBody>
      </p:sp>
      <p:cxnSp>
        <p:nvCxnSpPr>
          <p:cNvPr id="7" name="Straight Connector 6"/>
          <p:cNvCxnSpPr/>
          <p:nvPr/>
        </p:nvCxnSpPr>
        <p:spPr>
          <a:xfrm flipV="1">
            <a:off x="358775" y="3198813"/>
            <a:ext cx="8482013" cy="12700"/>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flipV="1">
            <a:off x="358775" y="3567113"/>
            <a:ext cx="8482013" cy="12700"/>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V="1">
            <a:off x="358775" y="5613400"/>
            <a:ext cx="8482013" cy="11113"/>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0" name="TextBox 9"/>
          <p:cNvSpPr txBox="1">
            <a:spLocks noChangeArrowheads="1"/>
          </p:cNvSpPr>
          <p:nvPr/>
        </p:nvSpPr>
        <p:spPr bwMode="auto">
          <a:xfrm>
            <a:off x="7056438" y="2003425"/>
            <a:ext cx="19050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800"/>
              <a:t>Don’t Rick Roll your readers!</a:t>
            </a:r>
          </a:p>
        </p:txBody>
      </p:sp>
      <p:sp>
        <p:nvSpPr>
          <p:cNvPr id="11" name="TextBox 10"/>
          <p:cNvSpPr txBox="1">
            <a:spLocks noChangeArrowheads="1"/>
          </p:cNvSpPr>
          <p:nvPr/>
        </p:nvSpPr>
        <p:spPr bwMode="auto">
          <a:xfrm>
            <a:off x="7056438" y="3733800"/>
            <a:ext cx="1905000" cy="1477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800"/>
              <a:t>Funny is funny, but don’t troll.</a:t>
            </a:r>
          </a:p>
          <a:p>
            <a:pPr eaLnBrk="1" hangingPunct="1"/>
            <a:r>
              <a:rPr lang="en-US" altLang="en-US" sz="1800"/>
              <a:t>And what was the issue the writer encountered!</a:t>
            </a:r>
          </a:p>
        </p:txBody>
      </p:sp>
      <p:sp>
        <p:nvSpPr>
          <p:cNvPr id="12" name="TextBox 11"/>
          <p:cNvSpPr txBox="1">
            <a:spLocks noChangeArrowheads="1"/>
          </p:cNvSpPr>
          <p:nvPr/>
        </p:nvSpPr>
        <p:spPr bwMode="auto">
          <a:xfrm>
            <a:off x="7056438" y="5686425"/>
            <a:ext cx="1905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800"/>
              <a:t>At least it is logical</a:t>
            </a:r>
          </a:p>
        </p:txBody>
      </p:sp>
      <p:sp>
        <p:nvSpPr>
          <p:cNvPr id="13" name="TextBox 12"/>
          <p:cNvSpPr txBox="1">
            <a:spLocks noChangeArrowheads="1"/>
          </p:cNvSpPr>
          <p:nvPr/>
        </p:nvSpPr>
        <p:spPr bwMode="auto">
          <a:xfrm>
            <a:off x="7056438" y="3189288"/>
            <a:ext cx="19050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800"/>
              <a:t>Uhm… Sigh.</a:t>
            </a:r>
          </a:p>
        </p:txBody>
      </p:sp>
    </p:spTree>
    <p:extLst>
      <p:ext uri="{BB962C8B-B14F-4D97-AF65-F5344CB8AC3E}">
        <p14:creationId xmlns:p14="http://schemas.microsoft.com/office/powerpoint/2010/main" val="17604829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Documentation</a:t>
            </a:r>
          </a:p>
        </p:txBody>
      </p:sp>
      <p:sp>
        <p:nvSpPr>
          <p:cNvPr id="13926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Good comments</a:t>
            </a:r>
          </a:p>
          <a:p>
            <a:pPr lvl="1"/>
            <a:r>
              <a:rPr lang="en-US" altLang="en-US">
                <a:ea typeface="ＭＳ Ｐゴシック" charset="-128"/>
              </a:rPr>
              <a:t>Make the comments easy to read</a:t>
            </a:r>
          </a:p>
          <a:p>
            <a:pPr lvl="1"/>
            <a:r>
              <a:rPr lang="en-US" altLang="en-US">
                <a:ea typeface="ＭＳ Ｐゴシック" charset="-128"/>
              </a:rPr>
              <a:t>Write the comments in English</a:t>
            </a:r>
          </a:p>
          <a:p>
            <a:pPr lvl="1"/>
            <a:r>
              <a:rPr lang="en-US" altLang="en-US">
                <a:ea typeface="ＭＳ Ｐゴシック" charset="-128"/>
              </a:rPr>
              <a:t>Discuss the function parameters and results</a:t>
            </a:r>
          </a:p>
          <a:p>
            <a:pPr lvl="1"/>
            <a:endParaRPr lang="en-US" altLang="en-US">
              <a:ea typeface="ＭＳ Ｐゴシック" charset="-128"/>
            </a:endParaRPr>
          </a:p>
        </p:txBody>
      </p:sp>
      <p:pic>
        <p:nvPicPr>
          <p:cNvPr id="139269"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28600" y="3505200"/>
            <a:ext cx="8686800" cy="213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57546261"/>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3"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Documentation</a:t>
            </a:r>
          </a:p>
        </p:txBody>
      </p:sp>
      <p:sp>
        <p:nvSpPr>
          <p:cNvPr id="39938" name="Content Placeholder 2"/>
          <p:cNvSpPr>
            <a:spLocks noGrp="1"/>
          </p:cNvSpPr>
          <p:nvPr>
            <p:ph idx="1"/>
          </p:nvPr>
        </p:nvSpPr>
        <p:spPr bwMode="auto">
          <a:xfrm>
            <a:off x="457200" y="1371600"/>
            <a:ext cx="8229600" cy="4572000"/>
          </a:xfr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Good comments</a:t>
            </a:r>
          </a:p>
          <a:p>
            <a:pPr lvl="1"/>
            <a:r>
              <a:rPr lang="en-US" altLang="en-US">
                <a:ea typeface="ＭＳ Ｐゴシック" charset="-128"/>
              </a:rPr>
              <a:t>Don’t comment bad code, rewrite it!</a:t>
            </a:r>
          </a:p>
          <a:p>
            <a:pPr lvl="1"/>
            <a:endParaRPr lang="en-US" altLang="en-US">
              <a:ea typeface="ＭＳ Ｐゴシック" charset="-128"/>
            </a:endParaRPr>
          </a:p>
          <a:p>
            <a:pPr lvl="1"/>
            <a:endParaRPr lang="en-US" altLang="en-US">
              <a:ea typeface="ＭＳ Ｐゴシック" charset="-128"/>
            </a:endParaRPr>
          </a:p>
          <a:p>
            <a:pPr lvl="1">
              <a:buFont typeface="Arial" charset="0"/>
              <a:buNone/>
            </a:pPr>
            <a:endParaRPr lang="en-US" altLang="en-US">
              <a:ea typeface="ＭＳ Ｐゴシック" charset="-128"/>
            </a:endParaRPr>
          </a:p>
          <a:p>
            <a:pPr lvl="1"/>
            <a:r>
              <a:rPr lang="en-US" altLang="en-US">
                <a:ea typeface="ＭＳ Ｐゴシック" charset="-128"/>
              </a:rPr>
              <a:t>Then comment it</a:t>
            </a:r>
          </a:p>
        </p:txBody>
      </p:sp>
      <p:pic>
        <p:nvPicPr>
          <p:cNvPr id="141317"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66700" y="2552700"/>
            <a:ext cx="8610600" cy="140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828800" y="4562475"/>
            <a:ext cx="5676900" cy="166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032905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9938">
                                            <p:txEl>
                                              <p:pRg st="5" end="5"/>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1"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Documentation</a:t>
            </a:r>
          </a:p>
        </p:txBody>
      </p:sp>
      <p:sp>
        <p:nvSpPr>
          <p:cNvPr id="143362"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Good comments</a:t>
            </a:r>
          </a:p>
          <a:p>
            <a:pPr lvl="1"/>
            <a:r>
              <a:rPr lang="en-US" altLang="en-US" dirty="0">
                <a:ea typeface="ＭＳ Ｐゴシック" charset="-128"/>
              </a:rPr>
              <a:t>Some languages have special function </a:t>
            </a:r>
            <a:r>
              <a:rPr lang="en-US" altLang="en-US" dirty="0" smtClean="0">
                <a:ea typeface="ＭＳ Ｐゴシック" charset="-128"/>
              </a:rPr>
              <a:t>headers</a:t>
            </a:r>
            <a:endParaRPr lang="en-US" altLang="en-US" dirty="0">
              <a:ea typeface="ＭＳ Ｐゴシック" charset="-128"/>
            </a:endParaRPr>
          </a:p>
        </p:txBody>
      </p:sp>
    </p:spTree>
    <p:extLst>
      <p:ext uri="{BB962C8B-B14F-4D97-AF65-F5344CB8AC3E}">
        <p14:creationId xmlns:p14="http://schemas.microsoft.com/office/powerpoint/2010/main" val="18151643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Style</a:t>
            </a:r>
          </a:p>
        </p:txBody>
      </p:sp>
      <p:sp>
        <p:nvSpPr>
          <p:cNvPr id="39938"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How I describe programming style to my kids…</a:t>
            </a:r>
            <a:endParaRPr lang="en-US" altLang="en-US" dirty="0">
              <a:ea typeface="ＭＳ Ｐゴシック" charset="-128"/>
            </a:endParaRPr>
          </a:p>
          <a:p>
            <a:pPr lvl="1"/>
            <a:r>
              <a:rPr lang="en-US" altLang="en-US" dirty="0">
                <a:ea typeface="ＭＳ Ｐゴシック" charset="-128"/>
              </a:rPr>
              <a:t>It is like putting the toilet seat down after you done using the toilet</a:t>
            </a:r>
          </a:p>
          <a:p>
            <a:pPr lvl="1"/>
            <a:r>
              <a:rPr lang="en-US" altLang="en-US" dirty="0">
                <a:ea typeface="ＭＳ Ｐゴシック" charset="-128"/>
              </a:rPr>
              <a:t>It doesn’t change how a toilet works</a:t>
            </a:r>
          </a:p>
          <a:p>
            <a:pPr lvl="1"/>
            <a:r>
              <a:rPr lang="en-US" altLang="en-US" dirty="0">
                <a:ea typeface="ＭＳ Ｐゴシック" charset="-128"/>
              </a:rPr>
              <a:t>It makes it nicer/easier for the person who comes after you</a:t>
            </a:r>
          </a:p>
        </p:txBody>
      </p:sp>
    </p:spTree>
    <p:extLst>
      <p:ext uri="{BB962C8B-B14F-4D97-AF65-F5344CB8AC3E}">
        <p14:creationId xmlns:p14="http://schemas.microsoft.com/office/powerpoint/2010/main" val="91159835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9938">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9938">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993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Documentation</a:t>
            </a:r>
          </a:p>
        </p:txBody>
      </p:sp>
      <p:sp>
        <p:nvSpPr>
          <p:cNvPr id="14950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Good comments</a:t>
            </a:r>
          </a:p>
          <a:p>
            <a:pPr lvl="1"/>
            <a:r>
              <a:rPr lang="en-US" altLang="en-US">
                <a:ea typeface="ＭＳ Ｐゴシック" charset="-128"/>
              </a:rPr>
              <a:t>Some languages have special function headers</a:t>
            </a:r>
          </a:p>
          <a:p>
            <a:pPr lvl="2"/>
            <a:r>
              <a:rPr lang="en-US" altLang="en-US">
                <a:ea typeface="ＭＳ Ｐゴシック" charset="-128"/>
              </a:rPr>
              <a:t>This example is fantastic!</a:t>
            </a:r>
          </a:p>
          <a:p>
            <a:pPr lvl="2"/>
            <a:r>
              <a:rPr lang="en-US" altLang="en-US">
                <a:ea typeface="ＭＳ Ｐゴシック" charset="-128"/>
              </a:rPr>
              <a:t>It describes</a:t>
            </a:r>
          </a:p>
          <a:p>
            <a:pPr lvl="3"/>
            <a:r>
              <a:rPr lang="en-US" altLang="en-US">
                <a:ea typeface="ＭＳ Ｐゴシック" charset="-128"/>
              </a:rPr>
              <a:t>Calling synopsis (example usage)</a:t>
            </a:r>
          </a:p>
          <a:p>
            <a:pPr lvl="3"/>
            <a:r>
              <a:rPr lang="en-US" altLang="en-US">
                <a:ea typeface="ＭＳ Ｐゴシック" charset="-128"/>
              </a:rPr>
              <a:t>The input parameters</a:t>
            </a:r>
          </a:p>
          <a:p>
            <a:pPr lvl="3"/>
            <a:r>
              <a:rPr lang="en-US" altLang="en-US">
                <a:ea typeface="ＭＳ Ｐゴシック" charset="-128"/>
              </a:rPr>
              <a:t>The output variables</a:t>
            </a:r>
          </a:p>
          <a:p>
            <a:pPr lvl="3"/>
            <a:r>
              <a:rPr lang="en-US" altLang="en-US">
                <a:ea typeface="ＭＳ Ｐゴシック" charset="-128"/>
              </a:rPr>
              <a:t>Aimed at coders and users</a:t>
            </a:r>
          </a:p>
          <a:p>
            <a:pPr lvl="2"/>
            <a:endParaRPr lang="en-US" altLang="en-US">
              <a:ea typeface="ＭＳ Ｐゴシック" charset="-128"/>
            </a:endParaRPr>
          </a:p>
        </p:txBody>
      </p:sp>
    </p:spTree>
    <p:extLst>
      <p:ext uri="{BB962C8B-B14F-4D97-AF65-F5344CB8AC3E}">
        <p14:creationId xmlns:p14="http://schemas.microsoft.com/office/powerpoint/2010/main" val="2097918525"/>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3"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Documentation</a:t>
            </a:r>
          </a:p>
        </p:txBody>
      </p:sp>
      <p:sp>
        <p:nvSpPr>
          <p:cNvPr id="39938"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Good comments</a:t>
            </a:r>
          </a:p>
          <a:p>
            <a:pPr lvl="1"/>
            <a:r>
              <a:rPr lang="en-US" altLang="en-US">
                <a:ea typeface="ＭＳ Ｐゴシック" charset="-128"/>
              </a:rPr>
              <a:t>Some languages have special function headers</a:t>
            </a:r>
          </a:p>
          <a:p>
            <a:pPr lvl="2"/>
            <a:r>
              <a:rPr lang="en-US" altLang="en-US">
                <a:ea typeface="ＭＳ Ｐゴシック" charset="-128"/>
              </a:rPr>
              <a:t>These comments should also describe </a:t>
            </a:r>
            <a:r>
              <a:rPr lang="en-US" altLang="en-US" b="1">
                <a:ea typeface="ＭＳ Ｐゴシック" charset="-128"/>
              </a:rPr>
              <a:t>side effects</a:t>
            </a:r>
          </a:p>
          <a:p>
            <a:pPr lvl="3"/>
            <a:r>
              <a:rPr lang="en-US" altLang="en-US">
                <a:ea typeface="ＭＳ Ｐゴシック" charset="-128"/>
              </a:rPr>
              <a:t>Any global variables that might be altered</a:t>
            </a:r>
          </a:p>
          <a:p>
            <a:pPr lvl="3"/>
            <a:r>
              <a:rPr lang="en-US" altLang="en-US">
                <a:ea typeface="ＭＳ Ｐゴシック" charset="-128"/>
              </a:rPr>
              <a:t>Plots that are generated</a:t>
            </a:r>
          </a:p>
          <a:p>
            <a:pPr lvl="3"/>
            <a:r>
              <a:rPr lang="en-US" altLang="en-US">
                <a:ea typeface="ＭＳ Ｐゴシック" charset="-128"/>
              </a:rPr>
              <a:t>Output that is puked</a:t>
            </a:r>
          </a:p>
        </p:txBody>
      </p:sp>
    </p:spTree>
    <p:extLst>
      <p:ext uri="{BB962C8B-B14F-4D97-AF65-F5344CB8AC3E}">
        <p14:creationId xmlns:p14="http://schemas.microsoft.com/office/powerpoint/2010/main" val="103739311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9938">
                                            <p:txEl>
                                              <p:pRg st="3" end="3"/>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9938">
                                            <p:txEl>
                                              <p:pRg st="4" end="4"/>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993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1"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Documentation / PEP8</a:t>
            </a:r>
            <a:endParaRPr lang="en-US" altLang="en-US" dirty="0">
              <a:ea typeface="ＭＳ Ｐゴシック" charset="-128"/>
            </a:endParaRPr>
          </a:p>
        </p:txBody>
      </p:sp>
      <p:sp>
        <p:nvSpPr>
          <p:cNvPr id="39938"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Good comments</a:t>
            </a:r>
          </a:p>
          <a:p>
            <a:pPr lvl="1"/>
            <a:r>
              <a:rPr lang="en-US" altLang="en-US" dirty="0">
                <a:ea typeface="ＭＳ Ｐゴシック" charset="-128"/>
              </a:rPr>
              <a:t>Inline comments</a:t>
            </a:r>
          </a:p>
          <a:p>
            <a:pPr lvl="2"/>
            <a:r>
              <a:rPr lang="en-US" altLang="en-US" dirty="0">
                <a:ea typeface="ＭＳ Ｐゴシック" charset="-128"/>
              </a:rPr>
              <a:t>Comments inline with the </a:t>
            </a:r>
            <a:r>
              <a:rPr lang="en-US" altLang="en-US" dirty="0" smtClean="0">
                <a:ea typeface="ＭＳ Ｐゴシック" charset="-128"/>
              </a:rPr>
              <a:t>code</a:t>
            </a:r>
          </a:p>
          <a:p>
            <a:pPr lvl="2"/>
            <a:endParaRPr lang="en-US" altLang="en-US" dirty="0">
              <a:ea typeface="ＭＳ Ｐゴシック" charset="-128"/>
            </a:endParaRPr>
          </a:p>
          <a:p>
            <a:pPr lvl="2"/>
            <a:r>
              <a:rPr lang="en-US" altLang="en-US" dirty="0" smtClean="0">
                <a:ea typeface="ＭＳ Ｐゴシック" charset="-128"/>
              </a:rPr>
              <a:t>Generally unnecessary (as above)</a:t>
            </a:r>
          </a:p>
          <a:p>
            <a:pPr lvl="2"/>
            <a:r>
              <a:rPr lang="en-US" altLang="en-US" dirty="0" smtClean="0">
                <a:ea typeface="ＭＳ Ｐゴシック" charset="-128"/>
              </a:rPr>
              <a:t>Inhibit readability</a:t>
            </a:r>
            <a:endParaRPr lang="en-US" altLang="en-US" dirty="0">
              <a:ea typeface="ＭＳ Ｐゴシック" charset="-128"/>
            </a:endParaRPr>
          </a:p>
        </p:txBody>
      </p:sp>
      <p:pic>
        <p:nvPicPr>
          <p:cNvPr id="3" name="Picture 2"/>
          <p:cNvPicPr>
            <a:picLocks noChangeAspect="1"/>
          </p:cNvPicPr>
          <p:nvPr/>
        </p:nvPicPr>
        <p:blipFill>
          <a:blip r:embed="rId3"/>
          <a:stretch>
            <a:fillRect/>
          </a:stretch>
        </p:blipFill>
        <p:spPr>
          <a:xfrm>
            <a:off x="2479675" y="2895600"/>
            <a:ext cx="3530600" cy="355600"/>
          </a:xfrm>
          <a:prstGeom prst="rect">
            <a:avLst/>
          </a:prstGeom>
        </p:spPr>
      </p:pic>
    </p:spTree>
    <p:extLst>
      <p:ext uri="{BB962C8B-B14F-4D97-AF65-F5344CB8AC3E}">
        <p14:creationId xmlns:p14="http://schemas.microsoft.com/office/powerpoint/2010/main" val="549537074"/>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7"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Documentation</a:t>
            </a:r>
          </a:p>
        </p:txBody>
      </p:sp>
      <p:sp>
        <p:nvSpPr>
          <p:cNvPr id="157698" name="Content Placeholder 2"/>
          <p:cNvSpPr>
            <a:spLocks noGrp="1"/>
          </p:cNvSpPr>
          <p:nvPr>
            <p:ph idx="1"/>
          </p:nvPr>
        </p:nvSpPr>
        <p:spPr bwMode="auto">
          <a:xfrm>
            <a:off x="457200" y="1371600"/>
            <a:ext cx="85344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Good comments</a:t>
            </a:r>
          </a:p>
          <a:p>
            <a:pPr lvl="1"/>
            <a:r>
              <a:rPr lang="en-US" altLang="en-US" dirty="0" smtClean="0">
                <a:ea typeface="ＭＳ Ｐゴシック" charset="-128"/>
              </a:rPr>
              <a:t>Wrong comments are bugs</a:t>
            </a:r>
          </a:p>
          <a:p>
            <a:pPr lvl="1"/>
            <a:endParaRPr lang="en-US" altLang="en-US" dirty="0">
              <a:ea typeface="ＭＳ Ｐゴシック" charset="-128"/>
            </a:endParaRPr>
          </a:p>
          <a:p>
            <a:pPr lvl="1"/>
            <a:endParaRPr lang="en-US" altLang="en-US" dirty="0" smtClean="0">
              <a:ea typeface="ＭＳ Ｐゴシック" charset="-128"/>
            </a:endParaRPr>
          </a:p>
          <a:p>
            <a:pPr lvl="1"/>
            <a:endParaRPr lang="en-US" altLang="en-US" dirty="0">
              <a:ea typeface="ＭＳ Ｐゴシック" charset="-128"/>
            </a:endParaRPr>
          </a:p>
          <a:p>
            <a:pPr lvl="1"/>
            <a:r>
              <a:rPr lang="en-US" altLang="en-US" dirty="0" smtClean="0">
                <a:ea typeface="ＭＳ Ｐゴシック" charset="-128"/>
              </a:rPr>
              <a:t>When updating code, don’t forget to update the comments</a:t>
            </a:r>
            <a:endParaRPr lang="en-US" altLang="en-US" dirty="0">
              <a:ea typeface="ＭＳ Ｐゴシック" charset="-128"/>
            </a:endParaRPr>
          </a:p>
        </p:txBody>
      </p:sp>
      <p:pic>
        <p:nvPicPr>
          <p:cNvPr id="2" name="Picture 1"/>
          <p:cNvPicPr>
            <a:picLocks noChangeAspect="1"/>
          </p:cNvPicPr>
          <p:nvPr/>
        </p:nvPicPr>
        <p:blipFill>
          <a:blip r:embed="rId3"/>
          <a:stretch>
            <a:fillRect/>
          </a:stretch>
        </p:blipFill>
        <p:spPr>
          <a:xfrm>
            <a:off x="857250" y="2514600"/>
            <a:ext cx="7429500" cy="1257300"/>
          </a:xfrm>
          <a:prstGeom prst="rect">
            <a:avLst/>
          </a:prstGeom>
        </p:spPr>
      </p:pic>
    </p:spTree>
    <p:extLst>
      <p:ext uri="{BB962C8B-B14F-4D97-AF65-F5344CB8AC3E}">
        <p14:creationId xmlns:p14="http://schemas.microsoft.com/office/powerpoint/2010/main" val="465203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7698">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769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Documentation</a:t>
            </a:r>
          </a:p>
        </p:txBody>
      </p:sp>
      <p:sp>
        <p:nvSpPr>
          <p:cNvPr id="159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Good comments</a:t>
            </a:r>
          </a:p>
          <a:p>
            <a:pPr lvl="1"/>
            <a:r>
              <a:rPr lang="en-US" altLang="en-US" dirty="0" smtClean="0">
                <a:ea typeface="ＭＳ Ｐゴシック" charset="-128"/>
              </a:rPr>
              <a:t>Don’t </a:t>
            </a:r>
            <a:r>
              <a:rPr lang="en-US" altLang="en-US" dirty="0">
                <a:ea typeface="ＭＳ Ｐゴシック" charset="-128"/>
              </a:rPr>
              <a:t>insult the reader</a:t>
            </a:r>
          </a:p>
          <a:p>
            <a:pPr lvl="1"/>
            <a:endParaRPr lang="en-US" altLang="en-US" dirty="0">
              <a:ea typeface="ＭＳ Ｐゴシック" charset="-128"/>
            </a:endParaRPr>
          </a:p>
          <a:p>
            <a:pPr lvl="1"/>
            <a:endParaRPr lang="en-US" altLang="en-US" dirty="0">
              <a:ea typeface="ＭＳ Ｐゴシック" charset="-128"/>
            </a:endParaRPr>
          </a:p>
          <a:p>
            <a:pPr lvl="1"/>
            <a:r>
              <a:rPr lang="en-US" altLang="en-US" dirty="0">
                <a:ea typeface="ＭＳ Ｐゴシック" charset="-128"/>
              </a:rPr>
              <a:t>If they are reading your code… they aren’t that dumb</a:t>
            </a:r>
          </a:p>
          <a:p>
            <a:pPr lvl="1"/>
            <a:endParaRPr lang="en-US" altLang="en-US" dirty="0">
              <a:ea typeface="ＭＳ Ｐゴシック" charset="-128"/>
            </a:endParaRPr>
          </a:p>
          <a:p>
            <a:pPr lvl="1"/>
            <a:r>
              <a:rPr lang="en-US" altLang="en-US" dirty="0">
                <a:ea typeface="ＭＳ Ｐゴシック" charset="-128"/>
              </a:rPr>
              <a:t>Corollary: don’t comment every line!</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74725" y="2743200"/>
            <a:ext cx="7175500" cy="54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4566629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9746">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974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3"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Documentation</a:t>
            </a:r>
          </a:p>
        </p:txBody>
      </p:sp>
      <p:sp>
        <p:nvSpPr>
          <p:cNvPr id="161794"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Good comments</a:t>
            </a:r>
          </a:p>
          <a:p>
            <a:pPr lvl="1"/>
            <a:r>
              <a:rPr lang="en-US" altLang="en-US" dirty="0" smtClean="0">
                <a:ea typeface="ＭＳ Ｐゴシック" charset="-128"/>
              </a:rPr>
              <a:t>Don’t </a:t>
            </a:r>
            <a:r>
              <a:rPr lang="en-US" altLang="en-US" dirty="0">
                <a:ea typeface="ＭＳ Ｐゴシック" charset="-128"/>
              </a:rPr>
              <a:t>comment every line!</a:t>
            </a:r>
          </a:p>
        </p:txBody>
      </p:sp>
      <p:pic>
        <p:nvPicPr>
          <p:cNvPr id="2" name="Picture 1"/>
          <p:cNvPicPr>
            <a:picLocks noChangeAspect="1"/>
          </p:cNvPicPr>
          <p:nvPr/>
        </p:nvPicPr>
        <p:blipFill>
          <a:blip r:embed="rId3"/>
          <a:stretch>
            <a:fillRect/>
          </a:stretch>
        </p:blipFill>
        <p:spPr>
          <a:xfrm>
            <a:off x="457200" y="2590800"/>
            <a:ext cx="8166100" cy="2565400"/>
          </a:xfrm>
          <a:prstGeom prst="rect">
            <a:avLst/>
          </a:prstGeom>
        </p:spPr>
      </p:pic>
    </p:spTree>
    <p:extLst>
      <p:ext uri="{BB962C8B-B14F-4D97-AF65-F5344CB8AC3E}">
        <p14:creationId xmlns:p14="http://schemas.microsoft.com/office/powerpoint/2010/main" val="1245883198"/>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1"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Documentation</a:t>
            </a:r>
          </a:p>
        </p:txBody>
      </p:sp>
      <p:sp>
        <p:nvSpPr>
          <p:cNvPr id="163842"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Good </a:t>
            </a:r>
            <a:r>
              <a:rPr lang="en-US" altLang="en-US" dirty="0" smtClean="0">
                <a:ea typeface="ＭＳ Ｐゴシック" charset="-128"/>
              </a:rPr>
              <a:t>comments</a:t>
            </a:r>
          </a:p>
          <a:p>
            <a:pPr lvl="1"/>
            <a:r>
              <a:rPr lang="en-US" altLang="en-US" dirty="0" smtClean="0">
                <a:ea typeface="ＭＳ Ｐゴシック" charset="-128"/>
              </a:rPr>
              <a:t>Problems </a:t>
            </a:r>
            <a:r>
              <a:rPr lang="en-US" altLang="en-US" dirty="0">
                <a:ea typeface="ＭＳ Ｐゴシック" charset="-128"/>
              </a:rPr>
              <a:t>with this code (other than excessive comments?)</a:t>
            </a:r>
          </a:p>
        </p:txBody>
      </p:sp>
      <p:pic>
        <p:nvPicPr>
          <p:cNvPr id="3" name="Picture 2"/>
          <p:cNvPicPr>
            <a:picLocks noChangeAspect="1"/>
          </p:cNvPicPr>
          <p:nvPr/>
        </p:nvPicPr>
        <p:blipFill>
          <a:blip r:embed="rId3"/>
          <a:stretch>
            <a:fillRect/>
          </a:stretch>
        </p:blipFill>
        <p:spPr>
          <a:xfrm>
            <a:off x="0" y="3048000"/>
            <a:ext cx="9144000" cy="2490388"/>
          </a:xfrm>
          <a:prstGeom prst="rect">
            <a:avLst/>
          </a:prstGeom>
        </p:spPr>
      </p:pic>
    </p:spTree>
    <p:extLst>
      <p:ext uri="{BB962C8B-B14F-4D97-AF65-F5344CB8AC3E}">
        <p14:creationId xmlns:p14="http://schemas.microsoft.com/office/powerpoint/2010/main" val="321380462"/>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89"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Documentation</a:t>
            </a:r>
          </a:p>
        </p:txBody>
      </p:sp>
      <p:sp>
        <p:nvSpPr>
          <p:cNvPr id="165890"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Good comments</a:t>
            </a:r>
          </a:p>
          <a:p>
            <a:pPr lvl="1"/>
            <a:r>
              <a:rPr lang="en-US" altLang="en-US" dirty="0" smtClean="0">
                <a:ea typeface="ＭＳ Ｐゴシック" charset="-128"/>
              </a:rPr>
              <a:t>Problems </a:t>
            </a:r>
            <a:r>
              <a:rPr lang="en-US" altLang="en-US" dirty="0">
                <a:ea typeface="ＭＳ Ｐゴシック" charset="-128"/>
              </a:rPr>
              <a:t>with this code (other than excessive comments?)</a:t>
            </a:r>
          </a:p>
          <a:p>
            <a:pPr lvl="2"/>
            <a:r>
              <a:rPr lang="en-US" altLang="en-US" dirty="0">
                <a:ea typeface="ＭＳ Ｐゴシック" charset="-128"/>
              </a:rPr>
              <a:t>What happens if I want to change the cutoff distance</a:t>
            </a:r>
          </a:p>
          <a:p>
            <a:pPr lvl="3"/>
            <a:r>
              <a:rPr lang="en-US" altLang="en-US" dirty="0">
                <a:ea typeface="ＭＳ Ｐゴシック" charset="-128"/>
              </a:rPr>
              <a:t>I have to change the code (in 2 places)</a:t>
            </a:r>
          </a:p>
          <a:p>
            <a:pPr lvl="3"/>
            <a:r>
              <a:rPr lang="en-US" altLang="en-US" dirty="0">
                <a:ea typeface="ＭＳ Ｐゴシック" charset="-128"/>
              </a:rPr>
              <a:t>I have to change the comment</a:t>
            </a:r>
          </a:p>
        </p:txBody>
      </p:sp>
      <p:sp>
        <p:nvSpPr>
          <p:cNvPr id="165891" name="Footer Placeholder 3"/>
          <p:cNvSpPr>
            <a:spLocks noGrp="1"/>
          </p:cNvSpPr>
          <p:nvPr>
            <p:ph type="ftr" sz="quarter" idx="4294967295"/>
          </p:nvPr>
        </p:nvSpPr>
        <p:spPr bwMode="auto">
          <a:xfrm>
            <a:off x="3114675" y="6264275"/>
            <a:ext cx="28956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en-US" altLang="en-US" sz="1200" dirty="0">
              <a:solidFill>
                <a:srgbClr val="898989"/>
              </a:solidFill>
              <a:latin typeface="Calibri" charset="0"/>
            </a:endParaRPr>
          </a:p>
        </p:txBody>
      </p:sp>
      <p:sp>
        <p:nvSpPr>
          <p:cNvPr id="165892" name="Slide Number Placeholder 4"/>
          <p:cNvSpPr>
            <a:spLocks noGrp="1"/>
          </p:cNvSpPr>
          <p:nvPr>
            <p:ph type="sldNum" sz="quarter" idx="4294967295"/>
          </p:nvPr>
        </p:nvSpPr>
        <p:spPr bwMode="auto">
          <a:xfrm>
            <a:off x="3124200" y="6356350"/>
            <a:ext cx="28956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E07DEF15-C5DF-E645-AD43-B1ECAC49E73D}" type="slidenum">
              <a:rPr lang="en-US" altLang="en-US" sz="1800"/>
              <a:pPr eaLnBrk="1" hangingPunct="1"/>
              <a:t>67</a:t>
            </a:fld>
            <a:endParaRPr lang="en-US" altLang="en-US" sz="1800"/>
          </a:p>
        </p:txBody>
      </p:sp>
      <p:pic>
        <p:nvPicPr>
          <p:cNvPr id="3" name="Picture 2"/>
          <p:cNvPicPr>
            <a:picLocks noChangeAspect="1"/>
          </p:cNvPicPr>
          <p:nvPr/>
        </p:nvPicPr>
        <p:blipFill>
          <a:blip r:embed="rId3"/>
          <a:stretch>
            <a:fillRect/>
          </a:stretch>
        </p:blipFill>
        <p:spPr>
          <a:xfrm>
            <a:off x="8021" y="4123137"/>
            <a:ext cx="9144000" cy="2490388"/>
          </a:xfrm>
          <a:prstGeom prst="rect">
            <a:avLst/>
          </a:prstGeom>
        </p:spPr>
      </p:pic>
    </p:spTree>
    <p:extLst>
      <p:ext uri="{BB962C8B-B14F-4D97-AF65-F5344CB8AC3E}">
        <p14:creationId xmlns:p14="http://schemas.microsoft.com/office/powerpoint/2010/main" val="266092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5890">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5890">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589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7"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Documentation</a:t>
            </a:r>
          </a:p>
        </p:txBody>
      </p:sp>
      <p:sp>
        <p:nvSpPr>
          <p:cNvPr id="39938" name="Content Placeholder 2"/>
          <p:cNvSpPr>
            <a:spLocks noGrp="1"/>
          </p:cNvSpPr>
          <p:nvPr>
            <p:ph idx="1"/>
          </p:nvPr>
        </p:nvSpPr>
        <p:spPr bwMode="auto">
          <a:xfrm>
            <a:off x="457200" y="1371600"/>
            <a:ext cx="8229600" cy="4572000"/>
          </a:xfr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lnSpcReduction="10000"/>
          </a:bodyPr>
          <a:lstStyle/>
          <a:p>
            <a:pPr>
              <a:defRPr/>
            </a:pPr>
            <a:r>
              <a:rPr lang="en-US" dirty="0" smtClean="0">
                <a:ea typeface="ＭＳ Ｐゴシック" charset="0"/>
                <a:cs typeface="ＭＳ Ｐゴシック" charset="0"/>
              </a:rPr>
              <a:t>Good comments</a:t>
            </a:r>
          </a:p>
          <a:p>
            <a:pPr lvl="1">
              <a:defRPr/>
            </a:pPr>
            <a:endParaRPr lang="en-US" dirty="0" smtClean="0">
              <a:ea typeface="ＭＳ Ｐゴシック" charset="0"/>
              <a:cs typeface="ＭＳ Ｐゴシック" charset="0"/>
            </a:endParaRPr>
          </a:p>
          <a:p>
            <a:pPr lvl="1">
              <a:defRPr/>
            </a:pPr>
            <a:endParaRPr lang="en-US" dirty="0">
              <a:ea typeface="ＭＳ Ｐゴシック" charset="0"/>
              <a:cs typeface="ＭＳ Ｐゴシック" charset="0"/>
            </a:endParaRPr>
          </a:p>
          <a:p>
            <a:pPr lvl="1">
              <a:defRPr/>
            </a:pPr>
            <a:endParaRPr lang="en-US" dirty="0" smtClean="0">
              <a:ea typeface="ＭＳ Ｐゴシック" charset="0"/>
              <a:cs typeface="ＭＳ Ｐゴシック" charset="0"/>
            </a:endParaRPr>
          </a:p>
          <a:p>
            <a:pPr lvl="1">
              <a:defRPr/>
            </a:pPr>
            <a:endParaRPr lang="en-US" dirty="0">
              <a:ea typeface="ＭＳ Ｐゴシック" charset="0"/>
              <a:cs typeface="ＭＳ Ｐゴシック" charset="0"/>
            </a:endParaRPr>
          </a:p>
          <a:p>
            <a:pPr marL="457200" lvl="1" indent="0">
              <a:buFont typeface="Arial" charset="0"/>
              <a:buNone/>
              <a:defRPr/>
            </a:pPr>
            <a:endParaRPr lang="en-US" dirty="0" smtClean="0">
              <a:ea typeface="ＭＳ Ｐゴシック" charset="0"/>
              <a:cs typeface="ＭＳ Ｐゴシック" charset="0"/>
            </a:endParaRPr>
          </a:p>
          <a:p>
            <a:pPr lvl="2">
              <a:defRPr/>
            </a:pPr>
            <a:r>
              <a:rPr lang="en-US" dirty="0" smtClean="0">
                <a:ea typeface="ＭＳ Ｐゴシック" charset="0"/>
                <a:cs typeface="ＭＳ Ｐゴシック" charset="0"/>
              </a:rPr>
              <a:t>Note how the block is commented</a:t>
            </a:r>
          </a:p>
          <a:p>
            <a:pPr lvl="2">
              <a:defRPr/>
            </a:pPr>
            <a:r>
              <a:rPr lang="en-US" dirty="0" smtClean="0">
                <a:ea typeface="ＭＳ Ｐゴシック" charset="0"/>
                <a:cs typeface="ＭＳ Ｐゴシック" charset="0"/>
              </a:rPr>
              <a:t>The code itself reads clearly enough</a:t>
            </a:r>
          </a:p>
          <a:p>
            <a:pPr lvl="2">
              <a:defRPr/>
            </a:pPr>
            <a:r>
              <a:rPr lang="en-US" dirty="0" smtClean="0">
                <a:ea typeface="ＭＳ Ｐゴシック" charset="0"/>
                <a:cs typeface="ＭＳ Ｐゴシック" charset="0"/>
              </a:rPr>
              <a:t>We used an obviously marked constant whose value is displayed if an error is encountered</a:t>
            </a:r>
          </a:p>
          <a:p>
            <a:pPr marL="914400" lvl="2" indent="0">
              <a:buFont typeface="Arial" charset="0"/>
              <a:buNone/>
              <a:defRPr/>
            </a:pPr>
            <a:endParaRPr lang="en-US" dirty="0" smtClean="0">
              <a:ea typeface="ＭＳ Ｐゴシック" charset="0"/>
              <a:cs typeface="ＭＳ Ｐゴシック" charset="0"/>
            </a:endParaRPr>
          </a:p>
        </p:txBody>
      </p:sp>
      <p:pic>
        <p:nvPicPr>
          <p:cNvPr id="2" name="Picture 1"/>
          <p:cNvPicPr>
            <a:picLocks noChangeAspect="1"/>
          </p:cNvPicPr>
          <p:nvPr/>
        </p:nvPicPr>
        <p:blipFill>
          <a:blip r:embed="rId3"/>
          <a:stretch>
            <a:fillRect/>
          </a:stretch>
        </p:blipFill>
        <p:spPr>
          <a:xfrm>
            <a:off x="0" y="2025589"/>
            <a:ext cx="9144000" cy="2806821"/>
          </a:xfrm>
          <a:prstGeom prst="rect">
            <a:avLst/>
          </a:prstGeom>
        </p:spPr>
      </p:pic>
    </p:spTree>
    <p:extLst>
      <p:ext uri="{BB962C8B-B14F-4D97-AF65-F5344CB8AC3E}">
        <p14:creationId xmlns:p14="http://schemas.microsoft.com/office/powerpoint/2010/main" val="63118641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9938">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9938">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993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Documentation / PEP8</a:t>
            </a:r>
            <a:endParaRPr lang="en-US" altLang="en-US" dirty="0">
              <a:ea typeface="ＭＳ Ｐゴシック" charset="-128"/>
            </a:endParaRPr>
          </a:p>
        </p:txBody>
      </p:sp>
      <p:sp>
        <p:nvSpPr>
          <p:cNvPr id="16998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Good comments</a:t>
            </a:r>
          </a:p>
          <a:p>
            <a:pPr lvl="1"/>
            <a:r>
              <a:rPr lang="en-US" altLang="en-US" dirty="0" smtClean="0">
                <a:ea typeface="ＭＳ Ｐゴシック" charset="-128"/>
              </a:rPr>
              <a:t>Comments should be sentences.  They should end with a period.  There should be a space between the # and the first word of a comment.</a:t>
            </a:r>
          </a:p>
          <a:p>
            <a:pPr lvl="1"/>
            <a:endParaRPr lang="en-US" altLang="en-US" dirty="0">
              <a:ea typeface="ＭＳ Ｐゴシック" charset="-128"/>
            </a:endParaRPr>
          </a:p>
          <a:p>
            <a:pPr lvl="1"/>
            <a:endParaRPr lang="en-US" altLang="en-US" dirty="0" smtClean="0">
              <a:ea typeface="ＭＳ Ｐゴシック" charset="-128"/>
            </a:endParaRPr>
          </a:p>
          <a:p>
            <a:pPr lvl="1"/>
            <a:r>
              <a:rPr lang="en-US" dirty="0"/>
              <a:t>You should use two spaces after a sentence-ending period</a:t>
            </a:r>
            <a:r>
              <a:rPr lang="en-US" dirty="0" smtClean="0"/>
              <a:t>. (Easy for those of a certain age)</a:t>
            </a:r>
            <a:endParaRPr lang="en-US" altLang="en-US" dirty="0">
              <a:ea typeface="ＭＳ Ｐゴシック" charset="-128"/>
            </a:endParaRPr>
          </a:p>
          <a:p>
            <a:pPr lvl="1"/>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p:txBody>
      </p:sp>
      <p:pic>
        <p:nvPicPr>
          <p:cNvPr id="2" name="Picture 1"/>
          <p:cNvPicPr>
            <a:picLocks noChangeAspect="1"/>
          </p:cNvPicPr>
          <p:nvPr/>
        </p:nvPicPr>
        <p:blipFill>
          <a:blip r:embed="rId3"/>
          <a:stretch>
            <a:fillRect/>
          </a:stretch>
        </p:blipFill>
        <p:spPr>
          <a:xfrm>
            <a:off x="298450" y="3352800"/>
            <a:ext cx="8547100" cy="1003300"/>
          </a:xfrm>
          <a:prstGeom prst="rect">
            <a:avLst/>
          </a:prstGeom>
        </p:spPr>
      </p:pic>
    </p:spTree>
    <p:extLst>
      <p:ext uri="{BB962C8B-B14F-4D97-AF65-F5344CB8AC3E}">
        <p14:creationId xmlns:p14="http://schemas.microsoft.com/office/powerpoint/2010/main" val="99056067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Programming Style</a:t>
            </a:r>
          </a:p>
        </p:txBody>
      </p:sp>
      <p:sp>
        <p:nvSpPr>
          <p:cNvPr id="2662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Like debugging</a:t>
            </a:r>
          </a:p>
          <a:p>
            <a:pPr lvl="1"/>
            <a:r>
              <a:rPr lang="en-US" altLang="en-US" dirty="0">
                <a:ea typeface="ＭＳ Ｐゴシック" charset="-128"/>
              </a:rPr>
              <a:t>Programming style is an important part of professional software development</a:t>
            </a:r>
          </a:p>
          <a:p>
            <a:pPr lvl="1"/>
            <a:endParaRPr lang="en-US" altLang="en-US" dirty="0">
              <a:ea typeface="ＭＳ Ｐゴシック" charset="-128"/>
            </a:endParaRPr>
          </a:p>
          <a:p>
            <a:pPr lvl="1"/>
            <a:r>
              <a:rPr lang="en-US" altLang="en-US" dirty="0">
                <a:ea typeface="ＭＳ Ｐゴシック" charset="-128"/>
              </a:rPr>
              <a:t>Life changing </a:t>
            </a:r>
            <a:r>
              <a:rPr lang="en-US" altLang="en-US" dirty="0" smtClean="0">
                <a:ea typeface="ＭＳ Ｐゴシック" charset="-128"/>
              </a:rPr>
              <a:t>experience and habit forming</a:t>
            </a:r>
            <a:endParaRPr lang="en-US" altLang="en-US" dirty="0">
              <a:ea typeface="ＭＳ Ｐゴシック" charset="-128"/>
            </a:endParaRPr>
          </a:p>
          <a:p>
            <a:pPr lvl="1"/>
            <a:endParaRPr lang="en-US" altLang="en-US" dirty="0">
              <a:ea typeface="ＭＳ Ｐゴシック" charset="-128"/>
            </a:endParaRPr>
          </a:p>
          <a:p>
            <a:pPr lvl="1"/>
            <a:r>
              <a:rPr lang="en-US" altLang="en-US" dirty="0">
                <a:ea typeface="ＭＳ Ｐゴシック" charset="-128"/>
              </a:rPr>
              <a:t>Converts your code from </a:t>
            </a:r>
            <a:r>
              <a:rPr lang="en-US" altLang="en-US" dirty="0" err="1">
                <a:ea typeface="ＭＳ Ｐゴシック" charset="-128"/>
              </a:rPr>
              <a:t>hackish</a:t>
            </a:r>
            <a:r>
              <a:rPr lang="en-US" altLang="en-US" dirty="0">
                <a:ea typeface="ＭＳ Ｐゴシック" charset="-128"/>
              </a:rPr>
              <a:t> one-offs to reusable gems of useful intellectual property</a:t>
            </a:r>
          </a:p>
        </p:txBody>
      </p:sp>
    </p:spTree>
    <p:extLst>
      <p:ext uri="{BB962C8B-B14F-4D97-AF65-F5344CB8AC3E}">
        <p14:creationId xmlns:p14="http://schemas.microsoft.com/office/powerpoint/2010/main" val="343835889"/>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Documentation / PEP8</a:t>
            </a:r>
            <a:endParaRPr lang="en-US" altLang="en-US" dirty="0">
              <a:ea typeface="ＭＳ Ｐゴシック" charset="-128"/>
            </a:endParaRPr>
          </a:p>
        </p:txBody>
      </p:sp>
      <p:sp>
        <p:nvSpPr>
          <p:cNvPr id="16998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Good </a:t>
            </a:r>
            <a:r>
              <a:rPr lang="en-US" altLang="en-US" dirty="0" smtClean="0">
                <a:ea typeface="ＭＳ Ｐゴシック" charset="-128"/>
              </a:rPr>
              <a:t>comments</a:t>
            </a:r>
          </a:p>
          <a:p>
            <a:pPr lvl="1"/>
            <a:r>
              <a:rPr lang="en-US" altLang="en-US" dirty="0" smtClean="0">
                <a:ea typeface="ＭＳ Ｐゴシック" charset="-128"/>
              </a:rPr>
              <a:t>Comments should be written in English, and</a:t>
            </a:r>
          </a:p>
          <a:p>
            <a:pPr lvl="1"/>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480852" y="2919496"/>
            <a:ext cx="2182296" cy="335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p:cNvSpPr txBox="1"/>
          <p:nvPr/>
        </p:nvSpPr>
        <p:spPr>
          <a:xfrm>
            <a:off x="984953" y="2366986"/>
            <a:ext cx="5653471" cy="800219"/>
          </a:xfrm>
          <a:prstGeom prst="rect">
            <a:avLst/>
          </a:prstGeom>
          <a:noFill/>
        </p:spPr>
        <p:txBody>
          <a:bodyPr wrap="none" rtlCol="0">
            <a:spAutoFit/>
          </a:bodyPr>
          <a:lstStyle/>
          <a:p>
            <a:pPr marL="0" lvl="1"/>
            <a:r>
              <a:rPr lang="en-US" sz="2800" dirty="0" smtClean="0">
                <a:latin typeface="+mn-lt"/>
                <a:ea typeface="Arial" charset="0"/>
                <a:cs typeface="Arial" charset="0"/>
              </a:rPr>
              <a:t>				follow </a:t>
            </a:r>
            <a:r>
              <a:rPr lang="en-US" sz="2800" dirty="0" err="1" smtClean="0">
                <a:latin typeface="+mn-lt"/>
                <a:ea typeface="Arial" charset="0"/>
                <a:cs typeface="Arial" charset="0"/>
              </a:rPr>
              <a:t>Strunk</a:t>
            </a:r>
            <a:r>
              <a:rPr lang="en-US" sz="2800" dirty="0" smtClean="0">
                <a:latin typeface="+mn-lt"/>
                <a:ea typeface="Arial" charset="0"/>
                <a:cs typeface="Arial" charset="0"/>
              </a:rPr>
              <a:t> and White.</a:t>
            </a:r>
          </a:p>
          <a:p>
            <a:endParaRPr lang="en-US" dirty="0"/>
          </a:p>
        </p:txBody>
      </p:sp>
    </p:spTree>
    <p:extLst>
      <p:ext uri="{BB962C8B-B14F-4D97-AF65-F5344CB8AC3E}">
        <p14:creationId xmlns:p14="http://schemas.microsoft.com/office/powerpoint/2010/main" val="735812804"/>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3"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Documentation / PEP 0257</a:t>
            </a:r>
            <a:endParaRPr lang="en-US" altLang="en-US" dirty="0">
              <a:ea typeface="ＭＳ Ｐゴシック" charset="-128"/>
            </a:endParaRPr>
          </a:p>
        </p:txBody>
      </p:sp>
      <p:sp>
        <p:nvSpPr>
          <p:cNvPr id="172034"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err="1" smtClean="0">
                <a:ea typeface="ＭＳ Ｐゴシック" charset="-128"/>
              </a:rPr>
              <a:t>Docstrings</a:t>
            </a:r>
            <a:endParaRPr lang="en-US" altLang="en-US" dirty="0" smtClean="0">
              <a:ea typeface="ＭＳ Ｐゴシック" charset="-128"/>
            </a:endParaRPr>
          </a:p>
          <a:p>
            <a:pPr lvl="1"/>
            <a:r>
              <a:rPr lang="en-US" altLang="en-US" dirty="0" smtClean="0">
                <a:ea typeface="ＭＳ Ｐゴシック" charset="-128"/>
              </a:rPr>
              <a:t>String literal as the first statement in</a:t>
            </a:r>
          </a:p>
          <a:p>
            <a:pPr lvl="2"/>
            <a:r>
              <a:rPr lang="en-US" altLang="en-US" dirty="0" smtClean="0">
                <a:ea typeface="ＭＳ Ｐゴシック" charset="-128"/>
              </a:rPr>
              <a:t>Modules</a:t>
            </a:r>
          </a:p>
          <a:p>
            <a:pPr lvl="2"/>
            <a:r>
              <a:rPr lang="en-US" altLang="en-US" dirty="0" smtClean="0">
                <a:ea typeface="ＭＳ Ｐゴシック" charset="-128"/>
              </a:rPr>
              <a:t>Functions</a:t>
            </a:r>
          </a:p>
          <a:p>
            <a:pPr lvl="2"/>
            <a:r>
              <a:rPr lang="en-US" altLang="en-US" dirty="0" smtClean="0">
                <a:ea typeface="ＭＳ Ｐゴシック" charset="-128"/>
              </a:rPr>
              <a:t>Classes</a:t>
            </a:r>
            <a:endParaRPr lang="en-US" altLang="en-US" dirty="0">
              <a:ea typeface="ＭＳ Ｐゴシック" charset="-128"/>
            </a:endParaRPr>
          </a:p>
          <a:p>
            <a:pPr marL="0" indent="0">
              <a:buNone/>
            </a:pPr>
            <a:r>
              <a:rPr lang="en-US" altLang="en-US" dirty="0" smtClean="0">
                <a:ea typeface="ＭＳ Ｐゴシック" charset="-128"/>
                <a:hlinkClick r:id="rId3"/>
              </a:rPr>
              <a:t>  https</a:t>
            </a:r>
            <a:r>
              <a:rPr lang="en-US" altLang="en-US" dirty="0">
                <a:ea typeface="ＭＳ Ｐゴシック" charset="-128"/>
                <a:hlinkClick r:id="rId3"/>
              </a:rPr>
              <a:t>://www.python.org/dev/peps/pep-0257</a:t>
            </a:r>
            <a:r>
              <a:rPr lang="en-US" altLang="en-US" dirty="0" smtClean="0">
                <a:ea typeface="ＭＳ Ｐゴシック" charset="-128"/>
                <a:hlinkClick r:id="rId3"/>
              </a:rPr>
              <a:t>/</a:t>
            </a:r>
            <a:endParaRPr lang="en-US" altLang="en-US" dirty="0" smtClean="0">
              <a:ea typeface="ＭＳ Ｐゴシック" charset="-128"/>
            </a:endParaRPr>
          </a:p>
          <a:p>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p:txBody>
      </p:sp>
      <p:pic>
        <p:nvPicPr>
          <p:cNvPr id="3" name="Picture 2"/>
          <p:cNvPicPr>
            <a:picLocks noChangeAspect="1"/>
          </p:cNvPicPr>
          <p:nvPr/>
        </p:nvPicPr>
        <p:blipFill>
          <a:blip r:embed="rId4"/>
          <a:stretch>
            <a:fillRect/>
          </a:stretch>
        </p:blipFill>
        <p:spPr>
          <a:xfrm>
            <a:off x="530225" y="4749800"/>
            <a:ext cx="8064500" cy="1193800"/>
          </a:xfrm>
          <a:prstGeom prst="rect">
            <a:avLst/>
          </a:prstGeom>
        </p:spPr>
      </p:pic>
    </p:spTree>
    <p:extLst>
      <p:ext uri="{BB962C8B-B14F-4D97-AF65-F5344CB8AC3E}">
        <p14:creationId xmlns:p14="http://schemas.microsoft.com/office/powerpoint/2010/main" val="1558173560"/>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3"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Documentation / PEP 0257</a:t>
            </a:r>
            <a:endParaRPr lang="en-US" altLang="en-US" dirty="0">
              <a:ea typeface="ＭＳ Ｐゴシック" charset="-128"/>
            </a:endParaRPr>
          </a:p>
        </p:txBody>
      </p:sp>
      <p:sp>
        <p:nvSpPr>
          <p:cNvPr id="172034"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err="1" smtClean="0">
                <a:ea typeface="ＭＳ Ｐゴシック" charset="-128"/>
              </a:rPr>
              <a:t>Docstrings</a:t>
            </a:r>
            <a:endParaRPr lang="en-US" altLang="en-US" dirty="0" smtClean="0">
              <a:ea typeface="ＭＳ Ｐゴシック" charset="-128"/>
            </a:endParaRPr>
          </a:p>
          <a:p>
            <a:pPr lvl="1"/>
            <a:r>
              <a:rPr lang="en-US" altLang="en-US" dirty="0" smtClean="0">
                <a:ea typeface="ＭＳ Ｐゴシック" charset="-128"/>
              </a:rPr>
              <a:t>They are triple quoted strings</a:t>
            </a:r>
          </a:p>
          <a:p>
            <a:pPr lvl="1"/>
            <a:r>
              <a:rPr lang="en-US" altLang="en-US" dirty="0" smtClean="0">
                <a:ea typeface="ＭＳ Ｐゴシック" charset="-128"/>
              </a:rPr>
              <a:t>What kind of quotes to use?</a:t>
            </a:r>
          </a:p>
          <a:p>
            <a:pPr lvl="1"/>
            <a:endParaRPr lang="en-US" altLang="en-US" dirty="0">
              <a:ea typeface="ＭＳ Ｐゴシック" charset="-128"/>
            </a:endParaRPr>
          </a:p>
          <a:p>
            <a:pPr lvl="1"/>
            <a:r>
              <a:rPr lang="en-US" altLang="en-US" dirty="0" smtClean="0">
                <a:ea typeface="ＭＳ Ｐゴシック" charset="-128"/>
              </a:rPr>
              <a:t>They can be processed by the </a:t>
            </a:r>
            <a:r>
              <a:rPr lang="en-US" altLang="en-US" i="1" dirty="0" err="1" smtClean="0">
                <a:ea typeface="ＭＳ Ｐゴシック" charset="-128"/>
              </a:rPr>
              <a:t>docutils</a:t>
            </a:r>
            <a:r>
              <a:rPr lang="en-US" altLang="en-US" dirty="0" smtClean="0">
                <a:ea typeface="ＭＳ Ｐゴシック" charset="-128"/>
              </a:rPr>
              <a:t> package into HTML, </a:t>
            </a:r>
            <a:r>
              <a:rPr lang="en-US" altLang="en-US" dirty="0" err="1" smtClean="0">
                <a:ea typeface="ＭＳ Ｐゴシック" charset="-128"/>
              </a:rPr>
              <a:t>LaTeX</a:t>
            </a:r>
            <a:r>
              <a:rPr lang="en-US" altLang="en-US" dirty="0" smtClean="0">
                <a:ea typeface="ＭＳ Ｐゴシック" charset="-128"/>
              </a:rPr>
              <a:t>, etc. for high quality code documentation (that makes you look smart).</a:t>
            </a:r>
          </a:p>
          <a:p>
            <a:pPr lvl="1"/>
            <a:endParaRPr lang="en-US" altLang="en-US" dirty="0">
              <a:ea typeface="ＭＳ Ｐゴシック" charset="-128"/>
            </a:endParaRPr>
          </a:p>
          <a:p>
            <a:pPr lvl="1"/>
            <a:r>
              <a:rPr lang="en-US" altLang="en-US" dirty="0" smtClean="0">
                <a:ea typeface="ＭＳ Ｐゴシック" charset="-128"/>
              </a:rPr>
              <a:t>They should be phrases (end in period).</a:t>
            </a:r>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p:txBody>
      </p:sp>
    </p:spTree>
    <p:extLst>
      <p:ext uri="{BB962C8B-B14F-4D97-AF65-F5344CB8AC3E}">
        <p14:creationId xmlns:p14="http://schemas.microsoft.com/office/powerpoint/2010/main" val="1343386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203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203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203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3"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Documentation / PEP 0257</a:t>
            </a:r>
            <a:endParaRPr lang="en-US" altLang="en-US" dirty="0">
              <a:ea typeface="ＭＳ Ｐゴシック" charset="-128"/>
            </a:endParaRPr>
          </a:p>
        </p:txBody>
      </p:sp>
      <p:sp>
        <p:nvSpPr>
          <p:cNvPr id="172034"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err="1" smtClean="0">
                <a:ea typeface="ＭＳ Ｐゴシック" charset="-128"/>
              </a:rPr>
              <a:t>Docstrings</a:t>
            </a:r>
            <a:endParaRPr lang="en-US" altLang="en-US" dirty="0">
              <a:ea typeface="ＭＳ Ｐゴシック" charset="-128"/>
            </a:endParaRPr>
          </a:p>
          <a:p>
            <a:pPr lvl="1"/>
            <a:r>
              <a:rPr lang="en-US" altLang="en-US" dirty="0" smtClean="0">
                <a:ea typeface="ＭＳ Ｐゴシック" charset="-128"/>
              </a:rPr>
              <a:t>One line doc strings are OK for simple stuff.</a:t>
            </a:r>
          </a:p>
          <a:p>
            <a:pPr lvl="1"/>
            <a:endParaRPr lang="en-US" altLang="en-US" dirty="0">
              <a:ea typeface="ＭＳ Ｐゴシック" charset="-128"/>
            </a:endParaRPr>
          </a:p>
          <a:p>
            <a:pPr lvl="1"/>
            <a:endParaRPr lang="en-US" altLang="en-US" dirty="0" smtClean="0">
              <a:ea typeface="ＭＳ Ｐゴシック" charset="-128"/>
            </a:endParaRPr>
          </a:p>
          <a:p>
            <a:pPr lvl="1"/>
            <a:endParaRPr lang="en-US" altLang="en-US" dirty="0">
              <a:ea typeface="ＭＳ Ｐゴシック" charset="-128"/>
            </a:endParaRPr>
          </a:p>
          <a:p>
            <a:pPr lvl="1"/>
            <a:r>
              <a:rPr lang="en-US" altLang="en-US" dirty="0" smtClean="0">
                <a:ea typeface="ＭＳ Ｐゴシック" charset="-128"/>
              </a:rPr>
              <a:t>This example (taken from PEP 0257) is crap.</a:t>
            </a:r>
          </a:p>
          <a:p>
            <a:pPr marL="457200" lvl="1" indent="0">
              <a:buNone/>
            </a:pPr>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p:txBody>
      </p:sp>
      <p:pic>
        <p:nvPicPr>
          <p:cNvPr id="2" name="Picture 1"/>
          <p:cNvPicPr>
            <a:picLocks noChangeAspect="1"/>
          </p:cNvPicPr>
          <p:nvPr/>
        </p:nvPicPr>
        <p:blipFill>
          <a:blip r:embed="rId3"/>
          <a:stretch>
            <a:fillRect/>
          </a:stretch>
        </p:blipFill>
        <p:spPr>
          <a:xfrm>
            <a:off x="798095" y="2590800"/>
            <a:ext cx="7162800" cy="1181100"/>
          </a:xfrm>
          <a:prstGeom prst="rect">
            <a:avLst/>
          </a:prstGeom>
        </p:spPr>
      </p:pic>
    </p:spTree>
    <p:extLst>
      <p:ext uri="{BB962C8B-B14F-4D97-AF65-F5344CB8AC3E}">
        <p14:creationId xmlns:p14="http://schemas.microsoft.com/office/powerpoint/2010/main" val="1833157804"/>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3"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Documentation / PEP 0257</a:t>
            </a:r>
            <a:endParaRPr lang="en-US" altLang="en-US" dirty="0">
              <a:ea typeface="ＭＳ Ｐゴシック" charset="-128"/>
            </a:endParaRPr>
          </a:p>
        </p:txBody>
      </p:sp>
      <p:sp>
        <p:nvSpPr>
          <p:cNvPr id="172034"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err="1" smtClean="0">
                <a:ea typeface="ＭＳ Ｐゴシック" charset="-128"/>
              </a:rPr>
              <a:t>Docstrings</a:t>
            </a:r>
            <a:endParaRPr lang="en-US" altLang="en-US" dirty="0">
              <a:ea typeface="ＭＳ Ｐゴシック" charset="-128"/>
            </a:endParaRPr>
          </a:p>
          <a:p>
            <a:pPr lvl="1"/>
            <a:r>
              <a:rPr lang="en-US" altLang="en-US" dirty="0" smtClean="0">
                <a:ea typeface="ＭＳ Ｐゴシック" charset="-128"/>
              </a:rPr>
              <a:t>Multiline </a:t>
            </a:r>
            <a:r>
              <a:rPr lang="en-US" altLang="en-US" dirty="0" err="1" smtClean="0">
                <a:ea typeface="ＭＳ Ｐゴシック" charset="-128"/>
              </a:rPr>
              <a:t>docstrings</a:t>
            </a:r>
            <a:r>
              <a:rPr lang="en-US" altLang="en-US" dirty="0" smtClean="0">
                <a:ea typeface="ＭＳ Ｐゴシック" charset="-128"/>
              </a:rPr>
              <a:t> are more of the norm</a:t>
            </a:r>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p:txBody>
      </p:sp>
      <p:pic>
        <p:nvPicPr>
          <p:cNvPr id="3" name="Picture 2"/>
          <p:cNvPicPr>
            <a:picLocks noChangeAspect="1"/>
          </p:cNvPicPr>
          <p:nvPr/>
        </p:nvPicPr>
        <p:blipFill>
          <a:blip r:embed="rId3"/>
          <a:stretch>
            <a:fillRect/>
          </a:stretch>
        </p:blipFill>
        <p:spPr>
          <a:xfrm>
            <a:off x="342900" y="2616200"/>
            <a:ext cx="8458200" cy="2082800"/>
          </a:xfrm>
          <a:prstGeom prst="rect">
            <a:avLst/>
          </a:prstGeom>
        </p:spPr>
      </p:pic>
    </p:spTree>
    <p:extLst>
      <p:ext uri="{BB962C8B-B14F-4D97-AF65-F5344CB8AC3E}">
        <p14:creationId xmlns:p14="http://schemas.microsoft.com/office/powerpoint/2010/main" val="1837266462"/>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3"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Documentation / PEP 0257</a:t>
            </a:r>
            <a:endParaRPr lang="en-US" altLang="en-US" dirty="0">
              <a:ea typeface="ＭＳ Ｐゴシック" charset="-128"/>
            </a:endParaRPr>
          </a:p>
        </p:txBody>
      </p:sp>
      <p:sp>
        <p:nvSpPr>
          <p:cNvPr id="172034"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err="1" smtClean="0">
                <a:ea typeface="ＭＳ Ｐゴシック" charset="-128"/>
              </a:rPr>
              <a:t>Docstrings</a:t>
            </a:r>
            <a:endParaRPr lang="en-US" altLang="en-US" dirty="0">
              <a:ea typeface="ＭＳ Ｐゴシック" charset="-128"/>
            </a:endParaRPr>
          </a:p>
          <a:p>
            <a:pPr lvl="1"/>
            <a:r>
              <a:rPr lang="en-US" altLang="en-US" dirty="0" smtClean="0">
                <a:ea typeface="ＭＳ Ｐゴシック" charset="-128"/>
              </a:rPr>
              <a:t>For scripts intended to be called from the command line, the </a:t>
            </a:r>
            <a:r>
              <a:rPr lang="en-US" altLang="en-US" dirty="0" err="1" smtClean="0">
                <a:ea typeface="ＭＳ Ｐゴシック" charset="-128"/>
              </a:rPr>
              <a:t>docstring</a:t>
            </a:r>
            <a:r>
              <a:rPr lang="en-US" altLang="en-US" dirty="0" smtClean="0">
                <a:ea typeface="ＭＳ Ｐゴシック" charset="-128"/>
              </a:rPr>
              <a:t> at the top of the file should be a usage message for the script.</a:t>
            </a:r>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p:txBody>
      </p:sp>
      <p:pic>
        <p:nvPicPr>
          <p:cNvPr id="2" name="Picture 1"/>
          <p:cNvPicPr>
            <a:picLocks noChangeAspect="1"/>
          </p:cNvPicPr>
          <p:nvPr/>
        </p:nvPicPr>
        <p:blipFill>
          <a:blip r:embed="rId3"/>
          <a:stretch>
            <a:fillRect/>
          </a:stretch>
        </p:blipFill>
        <p:spPr>
          <a:xfrm>
            <a:off x="717550" y="3505200"/>
            <a:ext cx="7708900" cy="2247900"/>
          </a:xfrm>
          <a:prstGeom prst="rect">
            <a:avLst/>
          </a:prstGeom>
        </p:spPr>
      </p:pic>
    </p:spTree>
    <p:extLst>
      <p:ext uri="{BB962C8B-B14F-4D97-AF65-F5344CB8AC3E}">
        <p14:creationId xmlns:p14="http://schemas.microsoft.com/office/powerpoint/2010/main" val="1376753036"/>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3"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Documentation / PEP 0257</a:t>
            </a:r>
            <a:endParaRPr lang="en-US" altLang="en-US" dirty="0">
              <a:ea typeface="ＭＳ Ｐゴシック" charset="-128"/>
            </a:endParaRPr>
          </a:p>
        </p:txBody>
      </p:sp>
      <p:sp>
        <p:nvSpPr>
          <p:cNvPr id="172034"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err="1" smtClean="0">
                <a:ea typeface="ＭＳ Ｐゴシック" charset="-128"/>
              </a:rPr>
              <a:t>Docstrings</a:t>
            </a:r>
            <a:endParaRPr lang="en-US" altLang="en-US" dirty="0">
              <a:ea typeface="ＭＳ Ｐゴシック" charset="-128"/>
            </a:endParaRPr>
          </a:p>
          <a:p>
            <a:pPr lvl="1"/>
            <a:r>
              <a:rPr lang="en-US" altLang="en-US" dirty="0" smtClean="0">
                <a:ea typeface="ＭＳ Ｐゴシック" charset="-128"/>
              </a:rPr>
              <a:t>For modules and packages, </a:t>
            </a:r>
            <a:r>
              <a:rPr lang="en-US" dirty="0"/>
              <a:t>list the classes, exceptions and functions (and any other objects) that are exported by the module, with a one-line summary of each. </a:t>
            </a:r>
            <a:endParaRPr lang="en-US" dirty="0" smtClean="0"/>
          </a:p>
          <a:p>
            <a:pPr lvl="1"/>
            <a:endParaRPr lang="en-US" altLang="en-US" dirty="0">
              <a:ea typeface="ＭＳ Ｐゴシック" charset="-128"/>
            </a:endParaRPr>
          </a:p>
          <a:p>
            <a:pPr lvl="1"/>
            <a:r>
              <a:rPr lang="en-US" altLang="en-US" dirty="0" smtClean="0">
                <a:ea typeface="ＭＳ Ｐゴシック" charset="-128"/>
              </a:rPr>
              <a:t>Looking at </a:t>
            </a:r>
            <a:r>
              <a:rPr lang="en-US" altLang="en-US" dirty="0" err="1" smtClean="0">
                <a:ea typeface="ＭＳ Ｐゴシック" charset="-128"/>
              </a:rPr>
              <a:t>scikit</a:t>
            </a:r>
            <a:r>
              <a:rPr lang="en-US" altLang="en-US" dirty="0" smtClean="0">
                <a:ea typeface="ＭＳ Ｐゴシック" charset="-128"/>
              </a:rPr>
              <a:t> learn and </a:t>
            </a:r>
            <a:r>
              <a:rPr lang="en-US" altLang="en-US" dirty="0" err="1" smtClean="0">
                <a:ea typeface="ＭＳ Ｐゴシック" charset="-128"/>
              </a:rPr>
              <a:t>seaborn</a:t>
            </a:r>
            <a:r>
              <a:rPr lang="en-US" altLang="en-US" dirty="0" smtClean="0">
                <a:ea typeface="ＭＳ Ｐゴシック" charset="-128"/>
              </a:rPr>
              <a:t> (as examples) this didn’t seem to be the norm.  However,</a:t>
            </a:r>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p:txBody>
      </p:sp>
      <p:sp>
        <p:nvSpPr>
          <p:cNvPr id="3" name="TextBox 2"/>
          <p:cNvSpPr txBox="1"/>
          <p:nvPr/>
        </p:nvSpPr>
        <p:spPr>
          <a:xfrm>
            <a:off x="1371600" y="5285237"/>
            <a:ext cx="6724918" cy="646331"/>
          </a:xfrm>
          <a:prstGeom prst="rect">
            <a:avLst/>
          </a:prstGeom>
          <a:noFill/>
        </p:spPr>
        <p:txBody>
          <a:bodyPr wrap="none" rtlCol="0">
            <a:spAutoFit/>
          </a:bodyPr>
          <a:lstStyle/>
          <a:p>
            <a:r>
              <a:rPr lang="en-US" altLang="en-US" dirty="0">
                <a:hlinkClick r:id="rId3"/>
              </a:rPr>
              <a:t>https://github.com/numpy/numpy/blob/master/numpy/__init__.py</a:t>
            </a:r>
            <a:endParaRPr lang="en-US" altLang="en-US" dirty="0"/>
          </a:p>
          <a:p>
            <a:endParaRPr lang="en-US" dirty="0"/>
          </a:p>
        </p:txBody>
      </p:sp>
    </p:spTree>
    <p:extLst>
      <p:ext uri="{BB962C8B-B14F-4D97-AF65-F5344CB8AC3E}">
        <p14:creationId xmlns:p14="http://schemas.microsoft.com/office/powerpoint/2010/main" val="375442261"/>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3"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Documentation / PEP 0257</a:t>
            </a:r>
            <a:endParaRPr lang="en-US" altLang="en-US" dirty="0">
              <a:ea typeface="ＭＳ Ｐゴシック" charset="-128"/>
            </a:endParaRPr>
          </a:p>
        </p:txBody>
      </p:sp>
      <p:sp>
        <p:nvSpPr>
          <p:cNvPr id="172034"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err="1" smtClean="0">
                <a:ea typeface="ＭＳ Ｐゴシック" charset="-128"/>
              </a:rPr>
              <a:t>Docstrings</a:t>
            </a:r>
            <a:endParaRPr lang="en-US" altLang="en-US" dirty="0">
              <a:ea typeface="ＭＳ Ｐゴシック" charset="-128"/>
            </a:endParaRPr>
          </a:p>
          <a:p>
            <a:pPr lvl="1"/>
            <a:r>
              <a:rPr lang="en-US" altLang="en-US" b="1" dirty="0" smtClean="0">
                <a:ea typeface="ＭＳ Ｐゴシック" charset="-128"/>
              </a:rPr>
              <a:t>Most importantly</a:t>
            </a:r>
            <a:r>
              <a:rPr lang="is-IS" altLang="en-US" b="1" dirty="0" smtClean="0">
                <a:ea typeface="ＭＳ Ｐゴシック" charset="-128"/>
              </a:rPr>
              <a:t>… </a:t>
            </a:r>
            <a:r>
              <a:rPr lang="is-IS" altLang="en-US" dirty="0" smtClean="0">
                <a:ea typeface="ＭＳ Ｐゴシック" charset="-128"/>
              </a:rPr>
              <a:t>For functions and methods, </a:t>
            </a:r>
            <a:r>
              <a:rPr lang="en-US" dirty="0" smtClean="0"/>
              <a:t>it should </a:t>
            </a:r>
            <a:r>
              <a:rPr lang="en-US" dirty="0"/>
              <a:t>summarize its behavior and document its arguments, return value(s), </a:t>
            </a:r>
            <a:r>
              <a:rPr lang="en-US" dirty="0">
                <a:solidFill>
                  <a:srgbClr val="FF0000"/>
                </a:solidFill>
              </a:rPr>
              <a:t>side effects</a:t>
            </a:r>
            <a:r>
              <a:rPr lang="en-US" dirty="0"/>
              <a:t>, exceptions </a:t>
            </a:r>
            <a:r>
              <a:rPr lang="en-US" dirty="0" smtClean="0"/>
              <a:t>raised.</a:t>
            </a:r>
          </a:p>
          <a:p>
            <a:pPr lvl="1"/>
            <a:endParaRPr lang="en-US" altLang="en-US" dirty="0">
              <a:ea typeface="ＭＳ Ｐゴシック" charset="-128"/>
            </a:endParaRPr>
          </a:p>
          <a:p>
            <a:pPr lvl="1"/>
            <a:r>
              <a:rPr lang="en-US" altLang="en-US" dirty="0" smtClean="0">
                <a:ea typeface="ＭＳ Ｐゴシック" charset="-128"/>
              </a:rPr>
              <a:t>Example from </a:t>
            </a:r>
            <a:r>
              <a:rPr lang="en-US" altLang="en-US" dirty="0" err="1" smtClean="0">
                <a:ea typeface="ＭＳ Ｐゴシック" charset="-128"/>
              </a:rPr>
              <a:t>scikit</a:t>
            </a:r>
            <a:r>
              <a:rPr lang="en-US" altLang="en-US" dirty="0" smtClean="0">
                <a:ea typeface="ＭＳ Ｐゴシック" charset="-128"/>
              </a:rPr>
              <a:t> learn:</a:t>
            </a:r>
          </a:p>
        </p:txBody>
      </p:sp>
      <p:sp>
        <p:nvSpPr>
          <p:cNvPr id="2" name="Rectangle 1"/>
          <p:cNvSpPr/>
          <p:nvPr/>
        </p:nvSpPr>
        <p:spPr>
          <a:xfrm>
            <a:off x="457200" y="4953000"/>
            <a:ext cx="8848725" cy="646331"/>
          </a:xfrm>
          <a:prstGeom prst="rect">
            <a:avLst/>
          </a:prstGeom>
        </p:spPr>
        <p:txBody>
          <a:bodyPr wrap="square">
            <a:spAutoFit/>
          </a:bodyPr>
          <a:lstStyle/>
          <a:p>
            <a:r>
              <a:rPr lang="en-US" dirty="0" smtClean="0">
                <a:hlinkClick r:id="rId3"/>
              </a:rPr>
              <a:t>https://github.com/scikit-learn/scikit-learn/blob/master/sklearn/cluster/dbscan_.py</a:t>
            </a:r>
            <a:endParaRPr lang="en-US" dirty="0" smtClean="0"/>
          </a:p>
          <a:p>
            <a:endParaRPr lang="en-US" dirty="0"/>
          </a:p>
        </p:txBody>
      </p:sp>
    </p:spTree>
    <p:extLst>
      <p:ext uri="{BB962C8B-B14F-4D97-AF65-F5344CB8AC3E}">
        <p14:creationId xmlns:p14="http://schemas.microsoft.com/office/powerpoint/2010/main" val="126145192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Programming Style</a:t>
            </a:r>
          </a:p>
        </p:txBody>
      </p:sp>
      <p:sp>
        <p:nvSpPr>
          <p:cNvPr id="2662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Most important rule of any style</a:t>
            </a:r>
          </a:p>
          <a:p>
            <a:pPr lvl="1"/>
            <a:r>
              <a:rPr lang="en-US" altLang="en-US" dirty="0" smtClean="0">
                <a:ea typeface="ＭＳ Ｐゴシック" charset="-128"/>
              </a:rPr>
              <a:t>Consistency</a:t>
            </a:r>
          </a:p>
          <a:p>
            <a:pPr lvl="2"/>
            <a:r>
              <a:rPr lang="en-US" altLang="en-US" dirty="0" smtClean="0">
                <a:ea typeface="ＭＳ Ｐゴシック" charset="-128"/>
              </a:rPr>
              <a:t>If you make particular decision about a style guide, use it consistently</a:t>
            </a:r>
          </a:p>
          <a:p>
            <a:pPr lvl="2"/>
            <a:r>
              <a:rPr lang="en-US" altLang="en-US" dirty="0" smtClean="0">
                <a:ea typeface="ＭＳ Ｐゴシック" charset="-128"/>
              </a:rPr>
              <a:t>Always</a:t>
            </a:r>
          </a:p>
          <a:p>
            <a:pPr lvl="2"/>
            <a:r>
              <a:rPr lang="en-US" altLang="en-US" dirty="0" smtClean="0">
                <a:ea typeface="ＭＳ Ｐゴシック" charset="-128"/>
              </a:rPr>
              <a:t>Forever</a:t>
            </a:r>
            <a:endParaRPr lang="en-US" altLang="en-US" dirty="0">
              <a:ea typeface="ＭＳ Ｐゴシック" charset="-128"/>
            </a:endParaRPr>
          </a:p>
        </p:txBody>
      </p:sp>
    </p:spTree>
    <p:extLst>
      <p:ext uri="{BB962C8B-B14F-4D97-AF65-F5344CB8AC3E}">
        <p14:creationId xmlns:p14="http://schemas.microsoft.com/office/powerpoint/2010/main" val="694279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62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626">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662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Programming Style</a:t>
            </a:r>
          </a:p>
        </p:txBody>
      </p:sp>
      <p:sp>
        <p:nvSpPr>
          <p:cNvPr id="26626" name="Content Placeholder 2"/>
          <p:cNvSpPr>
            <a:spLocks noGrp="1"/>
          </p:cNvSpPr>
          <p:nvPr>
            <p:ph idx="1"/>
          </p:nvPr>
        </p:nvSpPr>
        <p:spPr bwMode="auto">
          <a:xfrm>
            <a:off x="457200" y="1371600"/>
            <a:ext cx="8229600" cy="54864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fontScale="92500"/>
          </a:bodyPr>
          <a:lstStyle/>
          <a:p>
            <a:r>
              <a:rPr lang="en-US" altLang="en-US" dirty="0" smtClean="0">
                <a:ea typeface="ＭＳ Ｐゴシック" charset="-128"/>
              </a:rPr>
              <a:t>There isn’t only one ‘style’</a:t>
            </a:r>
          </a:p>
          <a:p>
            <a:pPr lvl="1"/>
            <a:r>
              <a:rPr lang="en-US" altLang="en-US" dirty="0" smtClean="0">
                <a:ea typeface="ＭＳ Ｐゴシック" charset="-128"/>
              </a:rPr>
              <a:t>Most common: PEP8</a:t>
            </a:r>
          </a:p>
          <a:p>
            <a:pPr lvl="2"/>
            <a:r>
              <a:rPr lang="en-US" altLang="en-US" dirty="0" smtClean="0">
                <a:ea typeface="ＭＳ Ｐゴシック" charset="-128"/>
              </a:rPr>
              <a:t>Python Enhancement Proposal #8</a:t>
            </a:r>
          </a:p>
          <a:p>
            <a:pPr lvl="2"/>
            <a:r>
              <a:rPr lang="en-US" altLang="en-US" dirty="0" smtClean="0">
                <a:ea typeface="ＭＳ Ｐゴシック" charset="-128"/>
              </a:rPr>
              <a:t>Tools for checking the style </a:t>
            </a:r>
            <a:r>
              <a:rPr lang="en-US" altLang="en-US" dirty="0" smtClean="0">
                <a:ea typeface="ＭＳ Ｐゴシック" charset="-128"/>
              </a:rPr>
              <a:t>adherence</a:t>
            </a:r>
          </a:p>
          <a:p>
            <a:pPr lvl="2"/>
            <a:r>
              <a:rPr lang="en-US" dirty="0" err="1" smtClean="0">
                <a:latin typeface="Courier New" charset="0"/>
                <a:ea typeface="Courier New" charset="0"/>
                <a:cs typeface="Courier New" charset="0"/>
              </a:rPr>
              <a:t>conda</a:t>
            </a:r>
            <a:r>
              <a:rPr lang="en-US" dirty="0" smtClean="0">
                <a:latin typeface="Courier New" charset="0"/>
                <a:ea typeface="Courier New" charset="0"/>
                <a:cs typeface="Courier New" charset="0"/>
              </a:rPr>
              <a:t> </a:t>
            </a:r>
            <a:r>
              <a:rPr lang="en-US" dirty="0" smtClean="0">
                <a:latin typeface="Courier New" charset="0"/>
                <a:ea typeface="Courier New" charset="0"/>
                <a:cs typeface="Courier New" charset="0"/>
              </a:rPr>
              <a:t>install </a:t>
            </a:r>
            <a:r>
              <a:rPr lang="en-US" dirty="0" err="1" smtClean="0">
                <a:latin typeface="Courier New" charset="0"/>
                <a:ea typeface="Courier New" charset="0"/>
                <a:cs typeface="Courier New" charset="0"/>
              </a:rPr>
              <a:t>pycodestyle</a:t>
            </a:r>
            <a:endParaRPr lang="en-US" dirty="0" smtClean="0">
              <a:latin typeface="Courier New" charset="0"/>
              <a:ea typeface="Courier New" charset="0"/>
              <a:cs typeface="Courier New" charset="0"/>
            </a:endParaRPr>
          </a:p>
          <a:p>
            <a:pPr lvl="3"/>
            <a:r>
              <a:rPr lang="en-US" altLang="en-US" dirty="0" smtClean="0">
                <a:latin typeface="Courier New" charset="0"/>
                <a:ea typeface="Courier New" charset="0"/>
                <a:cs typeface="Courier New" charset="0"/>
                <a:hlinkClick r:id="rId3"/>
              </a:rPr>
              <a:t>https</a:t>
            </a:r>
            <a:r>
              <a:rPr lang="en-US" altLang="en-US" dirty="0">
                <a:latin typeface="Courier New" charset="0"/>
                <a:ea typeface="Courier New" charset="0"/>
                <a:cs typeface="Courier New" charset="0"/>
                <a:hlinkClick r:id="rId3"/>
              </a:rPr>
              <a:t>://</a:t>
            </a:r>
            <a:r>
              <a:rPr lang="en-US" altLang="en-US" dirty="0" smtClean="0">
                <a:latin typeface="Courier New" charset="0"/>
                <a:ea typeface="Courier New" charset="0"/>
                <a:cs typeface="Courier New" charset="0"/>
                <a:hlinkClick r:id="rId3"/>
              </a:rPr>
              <a:t>github.com/PyCQA/pycodestyle</a:t>
            </a:r>
            <a:endParaRPr lang="en-US" altLang="en-US" dirty="0">
              <a:latin typeface="Courier New" charset="0"/>
              <a:ea typeface="Courier New" charset="0"/>
              <a:cs typeface="Courier New" charset="0"/>
            </a:endParaRPr>
          </a:p>
          <a:p>
            <a:pPr lvl="2"/>
            <a:r>
              <a:rPr lang="en-US" dirty="0" err="1">
                <a:latin typeface="Courier New" charset="0"/>
                <a:ea typeface="Courier New" charset="0"/>
                <a:cs typeface="Courier New" charset="0"/>
              </a:rPr>
              <a:t>conda</a:t>
            </a:r>
            <a:r>
              <a:rPr lang="en-US" dirty="0">
                <a:latin typeface="Courier New" charset="0"/>
                <a:ea typeface="Courier New" charset="0"/>
                <a:cs typeface="Courier New" charset="0"/>
              </a:rPr>
              <a:t> </a:t>
            </a:r>
            <a:r>
              <a:rPr lang="en-US" dirty="0" smtClean="0">
                <a:latin typeface="Courier New" charset="0"/>
                <a:ea typeface="Courier New" charset="0"/>
                <a:cs typeface="Courier New" charset="0"/>
              </a:rPr>
              <a:t>install flake8</a:t>
            </a:r>
          </a:p>
          <a:p>
            <a:pPr lvl="3"/>
            <a:r>
              <a:rPr lang="en-US" altLang="en-US" dirty="0">
                <a:latin typeface="Courier New" charset="0"/>
                <a:ea typeface="Courier New" charset="0"/>
                <a:cs typeface="Courier New" charset="0"/>
                <a:hlinkClick r:id="rId4"/>
              </a:rPr>
              <a:t>http://flake8.pycqa.org/en</a:t>
            </a:r>
            <a:r>
              <a:rPr lang="en-US" altLang="en-US">
                <a:latin typeface="Courier New" charset="0"/>
                <a:ea typeface="Courier New" charset="0"/>
                <a:cs typeface="Courier New" charset="0"/>
                <a:hlinkClick r:id="rId4"/>
              </a:rPr>
              <a:t>/latest</a:t>
            </a:r>
            <a:r>
              <a:rPr lang="en-US" altLang="en-US" smtClean="0">
                <a:latin typeface="Courier New" charset="0"/>
                <a:ea typeface="Courier New" charset="0"/>
                <a:cs typeface="Courier New" charset="0"/>
                <a:hlinkClick r:id="rId4"/>
              </a:rPr>
              <a:t>/</a:t>
            </a:r>
            <a:endParaRPr lang="en-US" altLang="en-US" smtClean="0">
              <a:latin typeface="Courier New" charset="0"/>
              <a:ea typeface="Courier New" charset="0"/>
              <a:cs typeface="Courier New" charset="0"/>
            </a:endParaRPr>
          </a:p>
          <a:p>
            <a:pPr lvl="2"/>
            <a:endParaRPr lang="en-US" altLang="en-US" dirty="0" smtClean="0">
              <a:latin typeface="Courier New" charset="0"/>
              <a:ea typeface="Courier New" charset="0"/>
              <a:cs typeface="Courier New" charset="0"/>
            </a:endParaRPr>
          </a:p>
          <a:p>
            <a:pPr lvl="1"/>
            <a:r>
              <a:rPr lang="en-US" altLang="en-US" dirty="0" smtClean="0">
                <a:ea typeface="ＭＳ Ｐゴシック" charset="-128"/>
              </a:rPr>
              <a:t>Google Python Style Guide</a:t>
            </a:r>
          </a:p>
          <a:p>
            <a:pPr lvl="2"/>
            <a:r>
              <a:rPr lang="en-US" i="1" dirty="0"/>
              <a:t>Python is the main scripting language used at Google. This style guide is a list of dos and don'ts for Python programs</a:t>
            </a:r>
            <a:r>
              <a:rPr lang="en-US" i="1" dirty="0" smtClean="0"/>
              <a:t>.</a:t>
            </a:r>
          </a:p>
          <a:p>
            <a:pPr lvl="2"/>
            <a:r>
              <a:rPr lang="en-US" altLang="en-US" dirty="0" smtClean="0">
                <a:ea typeface="ＭＳ Ｐゴシック" charset="-128"/>
              </a:rPr>
              <a:t>Vim &amp; </a:t>
            </a:r>
            <a:r>
              <a:rPr lang="en-US" altLang="en-US" dirty="0" err="1" smtClean="0">
                <a:ea typeface="ＭＳ Ｐゴシック" charset="-128"/>
              </a:rPr>
              <a:t>Emacs</a:t>
            </a:r>
            <a:r>
              <a:rPr lang="en-US" altLang="en-US" dirty="0" smtClean="0">
                <a:ea typeface="ＭＳ Ｐゴシック" charset="-128"/>
              </a:rPr>
              <a:t> ‘plugins’ for style adherence</a:t>
            </a:r>
          </a:p>
        </p:txBody>
      </p:sp>
    </p:spTree>
    <p:extLst>
      <p:ext uri="{BB962C8B-B14F-4D97-AF65-F5344CB8AC3E}">
        <p14:creationId xmlns:p14="http://schemas.microsoft.com/office/powerpoint/2010/main" val="182507433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13108</TotalTime>
  <Words>2408</Words>
  <Application>Microsoft Macintosh PowerPoint</Application>
  <PresentationFormat>On-screen Show (4:3)</PresentationFormat>
  <Paragraphs>583</Paragraphs>
  <Slides>77</Slides>
  <Notes>71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77</vt:i4>
      </vt:variant>
    </vt:vector>
  </HeadingPairs>
  <TitlesOfParts>
    <vt:vector size="83" baseType="lpstr">
      <vt:lpstr>Calibri</vt:lpstr>
      <vt:lpstr>Courier</vt:lpstr>
      <vt:lpstr>Courier New</vt:lpstr>
      <vt:lpstr>ＭＳ Ｐゴシック</vt:lpstr>
      <vt:lpstr>Arial</vt:lpstr>
      <vt:lpstr>Office Theme</vt:lpstr>
      <vt:lpstr>Software Engineering for Data Scientists</vt:lpstr>
      <vt:lpstr>Elements of Style</vt:lpstr>
      <vt:lpstr>Elements of Style</vt:lpstr>
      <vt:lpstr>Elements of Programming Style</vt:lpstr>
      <vt:lpstr>Programming Style</vt:lpstr>
      <vt:lpstr>Style</vt:lpstr>
      <vt:lpstr>Programming Style</vt:lpstr>
      <vt:lpstr>Programming Style</vt:lpstr>
      <vt:lpstr>Programming Style</vt:lpstr>
      <vt:lpstr>Programming Style</vt:lpstr>
      <vt:lpstr>PEP8</vt:lpstr>
      <vt:lpstr>PEP8</vt:lpstr>
      <vt:lpstr>PEP8</vt:lpstr>
      <vt:lpstr>PEP8</vt:lpstr>
      <vt:lpstr>PEP8</vt:lpstr>
      <vt:lpstr>PEP8</vt:lpstr>
      <vt:lpstr>PEP8</vt:lpstr>
      <vt:lpstr>PEP8</vt:lpstr>
      <vt:lpstr>PEP8</vt:lpstr>
      <vt:lpstr>PEP8</vt:lpstr>
      <vt:lpstr>PEP8</vt:lpstr>
      <vt:lpstr>PEP8</vt:lpstr>
      <vt:lpstr>PEP8</vt:lpstr>
      <vt:lpstr>PEP8</vt:lpstr>
      <vt:lpstr>PEP8</vt:lpstr>
      <vt:lpstr>PEP8</vt:lpstr>
      <vt:lpstr>PEP8</vt:lpstr>
      <vt:lpstr>Elements of Programming Style</vt:lpstr>
      <vt:lpstr>Elements of Programming Style</vt:lpstr>
      <vt:lpstr>Elements of Programming Style</vt:lpstr>
      <vt:lpstr>PEP8</vt:lpstr>
      <vt:lpstr>PEP8</vt:lpstr>
      <vt:lpstr>PEP8</vt:lpstr>
      <vt:lpstr>PEP8</vt:lpstr>
      <vt:lpstr>PEP8</vt:lpstr>
      <vt:lpstr>PEP8</vt:lpstr>
      <vt:lpstr>PEP8</vt:lpstr>
      <vt:lpstr>PEP8</vt:lpstr>
      <vt:lpstr>Programming Style</vt:lpstr>
      <vt:lpstr>Programming Style</vt:lpstr>
      <vt:lpstr>Programming Style</vt:lpstr>
      <vt:lpstr>PEP8</vt:lpstr>
      <vt:lpstr>PEP8</vt:lpstr>
      <vt:lpstr>PEP8</vt:lpstr>
      <vt:lpstr>PEP8</vt:lpstr>
      <vt:lpstr>PEP8</vt:lpstr>
      <vt:lpstr>PEP8</vt:lpstr>
      <vt:lpstr>PEP8</vt:lpstr>
      <vt:lpstr>PEP8</vt:lpstr>
      <vt:lpstr>PEP8</vt:lpstr>
      <vt:lpstr>Documentation</vt:lpstr>
      <vt:lpstr>Documentation</vt:lpstr>
      <vt:lpstr>Documentation</vt:lpstr>
      <vt:lpstr>Documentation</vt:lpstr>
      <vt:lpstr>Documentation</vt:lpstr>
      <vt:lpstr>Documentation</vt:lpstr>
      <vt:lpstr>Documentation</vt:lpstr>
      <vt:lpstr>Documentation</vt:lpstr>
      <vt:lpstr>Documentation</vt:lpstr>
      <vt:lpstr>Documentation</vt:lpstr>
      <vt:lpstr>Documentation</vt:lpstr>
      <vt:lpstr>Documentation / PEP8</vt:lpstr>
      <vt:lpstr>Documentation</vt:lpstr>
      <vt:lpstr>Documentation</vt:lpstr>
      <vt:lpstr>Documentation</vt:lpstr>
      <vt:lpstr>Documentation</vt:lpstr>
      <vt:lpstr>Documentation</vt:lpstr>
      <vt:lpstr>Documentation</vt:lpstr>
      <vt:lpstr>Documentation / PEP8</vt:lpstr>
      <vt:lpstr>Documentation / PEP8</vt:lpstr>
      <vt:lpstr>Documentation / PEP 0257</vt:lpstr>
      <vt:lpstr>Documentation / PEP 0257</vt:lpstr>
      <vt:lpstr>Documentation / PEP 0257</vt:lpstr>
      <vt:lpstr>Documentation / PEP 0257</vt:lpstr>
      <vt:lpstr>Documentation / PEP 0257</vt:lpstr>
      <vt:lpstr>Documentation / PEP 0257</vt:lpstr>
      <vt:lpstr>Documentation / PEP 0257</vt:lpstr>
    </vt:vector>
  </TitlesOfParts>
  <Company/>
  <LinksUpToDate>false</LinksUpToDate>
  <SharedDoc>false</SharedDoc>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David Beck</dc:creator>
  <cp:lastModifiedBy>David A. C. Beck</cp:lastModifiedBy>
  <cp:revision>550</cp:revision>
  <dcterms:created xsi:type="dcterms:W3CDTF">2015-01-21T04:58:27Z</dcterms:created>
  <dcterms:modified xsi:type="dcterms:W3CDTF">2019-04-17T00:10:21Z</dcterms:modified>
</cp:coreProperties>
</file>